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279" r:id="rId3"/>
    <p:sldId id="278" r:id="rId4"/>
    <p:sldId id="352" r:id="rId5"/>
    <p:sldId id="354" r:id="rId6"/>
    <p:sldId id="353" r:id="rId7"/>
    <p:sldId id="280" r:id="rId8"/>
    <p:sldId id="281" r:id="rId9"/>
    <p:sldId id="314" r:id="rId10"/>
    <p:sldId id="336" r:id="rId11"/>
    <p:sldId id="288" r:id="rId12"/>
    <p:sldId id="315" r:id="rId13"/>
    <p:sldId id="262" r:id="rId14"/>
    <p:sldId id="316" r:id="rId15"/>
    <p:sldId id="263" r:id="rId16"/>
    <p:sldId id="340" r:id="rId17"/>
    <p:sldId id="329" r:id="rId18"/>
    <p:sldId id="265" r:id="rId19"/>
    <p:sldId id="266" r:id="rId20"/>
    <p:sldId id="282" r:id="rId21"/>
    <p:sldId id="341" r:id="rId22"/>
    <p:sldId id="330" r:id="rId23"/>
    <p:sldId id="283" r:id="rId24"/>
    <p:sldId id="317" r:id="rId25"/>
    <p:sldId id="284" r:id="rId26"/>
    <p:sldId id="342" r:id="rId27"/>
    <p:sldId id="286" r:id="rId28"/>
    <p:sldId id="291" r:id="rId29"/>
    <p:sldId id="293" r:id="rId30"/>
    <p:sldId id="318" r:id="rId31"/>
    <p:sldId id="294" r:id="rId32"/>
    <p:sldId id="345" r:id="rId33"/>
    <p:sldId id="344" r:id="rId34"/>
    <p:sldId id="290" r:id="rId35"/>
    <p:sldId id="331" r:id="rId36"/>
    <p:sldId id="346" r:id="rId37"/>
    <p:sldId id="287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43" r:id="rId47"/>
    <p:sldId id="299" r:id="rId48"/>
    <p:sldId id="328" r:id="rId49"/>
    <p:sldId id="310" r:id="rId50"/>
    <p:sldId id="311" r:id="rId51"/>
    <p:sldId id="259" r:id="rId52"/>
    <p:sldId id="332" r:id="rId53"/>
    <p:sldId id="334" r:id="rId54"/>
    <p:sldId id="335" r:id="rId55"/>
    <p:sldId id="258" r:id="rId56"/>
  </p:sldIdLst>
  <p:sldSz cx="9144000" cy="6858000" type="screen4x3"/>
  <p:notesSz cx="6881813" cy="9710738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BBB59"/>
    <a:srgbClr val="4F81BD"/>
    <a:srgbClr val="0077AA"/>
    <a:srgbClr val="009EE3"/>
    <a:srgbClr val="E4007C"/>
    <a:srgbClr val="EC779E"/>
    <a:srgbClr val="FF9999"/>
    <a:srgbClr val="9C4291"/>
    <a:srgbClr val="004F72"/>
    <a:srgbClr val="B719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279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358C01-4C04-4F9D-8514-5C4D1532D972}" type="datetimeFigureOut">
              <a:rPr lang="es-AR"/>
              <a:pPr>
                <a:defRPr/>
              </a:pPr>
              <a:t>21/5/2017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82913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97313" y="9223375"/>
            <a:ext cx="2982912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828AD94-2E13-4A15-8215-363126CF4C1C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5775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85775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0291B5-DB49-4DE8-9FC4-D349C6F4693C}" type="datetimeFigureOut">
              <a:rPr lang="es-AR"/>
              <a:pPr>
                <a:defRPr/>
              </a:pPr>
              <a:t>21/5/2017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14" tIns="47407" rIns="94814" bIns="47407" rtlCol="0" anchor="ctr"/>
          <a:lstStyle/>
          <a:p>
            <a:pPr lvl="0"/>
            <a:endParaRPr lang="es-AR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975" y="4613275"/>
            <a:ext cx="5505450" cy="4368800"/>
          </a:xfrm>
          <a:prstGeom prst="rect">
            <a:avLst/>
          </a:prstGeom>
        </p:spPr>
        <p:txBody>
          <a:bodyPr vert="horz" lIns="94814" tIns="47407" rIns="94814" bIns="47407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AR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82913" cy="485775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7313" y="9223375"/>
            <a:ext cx="2982912" cy="485775"/>
          </a:xfrm>
          <a:prstGeom prst="rect">
            <a:avLst/>
          </a:prstGeom>
        </p:spPr>
        <p:txBody>
          <a:bodyPr vert="horz" wrap="square" lIns="94814" tIns="47407" rIns="94814" bIns="4740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4B0841A-C15F-4A1D-9191-84BCB2A9AD39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AR" altLang="es-AR"/>
          </a:p>
        </p:txBody>
      </p:sp>
      <p:sp>
        <p:nvSpPr>
          <p:cNvPr id="922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5B182E-475B-47E9-A4EF-4E8EBF2198EE}" type="slidenum">
              <a:rPr lang="es-AR" altLang="es-AR">
                <a:latin typeface="Calibri" panose="020F0502020204030204" pitchFamily="34" charset="0"/>
              </a:rPr>
              <a:pPr/>
              <a:t>5</a:t>
            </a:fld>
            <a:endParaRPr lang="es-AR" altLang="es-A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E91606D-EBF8-41AE-BD21-C17E4260B7DB}" type="slidenum">
              <a:rPr lang="es-AR" altLang="es-AR">
                <a:latin typeface="Calibri" panose="020F0502020204030204" pitchFamily="34" charset="0"/>
              </a:rPr>
              <a:pPr/>
              <a:t>6</a:t>
            </a:fld>
            <a:endParaRPr lang="es-AR" altLang="es-AR">
              <a:latin typeface="Calibri" panose="020F0502020204030204" pitchFamily="34" charset="0"/>
            </a:endParaRPr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2825" y="698500"/>
            <a:ext cx="4856163" cy="3641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611688"/>
            <a:ext cx="5505450" cy="436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s-AR" alt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AR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B8F432-48DC-4BC1-83F1-FB81949479FE}" type="slidenum">
              <a:rPr lang="en-US" altLang="es-AR">
                <a:latin typeface="Calibri" panose="020F0502020204030204" pitchFamily="34" charset="0"/>
              </a:rPr>
              <a:pPr/>
              <a:t>49</a:t>
            </a:fld>
            <a:endParaRPr lang="en-US" altLang="es-A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AR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410959A-8D4B-42D8-837D-777113BCEA78}" type="slidenum">
              <a:rPr lang="en-US" altLang="es-AR">
                <a:latin typeface="Calibri" panose="020F0502020204030204" pitchFamily="34" charset="0"/>
              </a:rPr>
              <a:pPr/>
              <a:t>50</a:t>
            </a:fld>
            <a:endParaRPr lang="en-US" altLang="es-A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AR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430DA65-B795-440C-AF4A-E61551FBCBCB}" type="slidenum">
              <a:rPr lang="en-US" altLang="es-AR">
                <a:latin typeface="Calibri" panose="020F0502020204030204" pitchFamily="34" charset="0"/>
              </a:rPr>
              <a:pPr/>
              <a:t>52</a:t>
            </a:fld>
            <a:endParaRPr lang="en-US" altLang="es-A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AR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62A5A3-F0A1-4680-BB2E-ABA83F695700}" type="slidenum">
              <a:rPr lang="en-US" altLang="es-AR">
                <a:latin typeface="Calibri" panose="020F0502020204030204" pitchFamily="34" charset="0"/>
              </a:rPr>
              <a:pPr/>
              <a:t>53</a:t>
            </a:fld>
            <a:endParaRPr lang="en-US" altLang="es-A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AR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1DC0CC1-A0D2-4FE4-95AE-3AAB4BB5F37E}" type="slidenum">
              <a:rPr lang="en-US" altLang="es-AR">
                <a:latin typeface="Calibri" panose="020F0502020204030204" pitchFamily="34" charset="0"/>
              </a:rPr>
              <a:pPr/>
              <a:t>54</a:t>
            </a:fld>
            <a:endParaRPr lang="en-US" altLang="es-A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6BF3D-042B-42C0-8535-4A7D20C806DF}" type="datetimeFigureOut">
              <a:rPr lang="es-ES"/>
              <a:pPr>
                <a:defRPr/>
              </a:pPr>
              <a:t>21/05/2017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9BFE8-8310-407B-882B-371661CF041A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57414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DD218-2BCF-4969-980F-F2606BBD5921}" type="datetimeFigureOut">
              <a:rPr lang="es-ES"/>
              <a:pPr>
                <a:defRPr/>
              </a:pPr>
              <a:t>21/05/2017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21D8B-FBB3-4893-963D-21859F8AFF6F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26046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60634-56A8-4C01-B797-AE8E52566D8D}" type="datetimeFigureOut">
              <a:rPr lang="es-ES"/>
              <a:pPr>
                <a:defRPr/>
              </a:pPr>
              <a:t>21/05/2017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6F8DE-F91D-4F5D-925A-354A02BB57C1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37186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36DDE-623D-4B69-8AED-DC9A41FA7BE4}" type="datetimeFigureOut">
              <a:rPr lang="es-ES"/>
              <a:pPr>
                <a:defRPr/>
              </a:pPr>
              <a:t>21/05/2017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9306F-FD0B-4EFA-BE7A-ACA68B17D645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685334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E69F8-5B05-4C6E-8A5C-0D3119E89105}" type="datetimeFigureOut">
              <a:rPr lang="es-ES"/>
              <a:pPr>
                <a:defRPr/>
              </a:pPr>
              <a:t>21/05/2017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DFC3A-A6D3-499A-8295-F8E7CEBFAAC6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30208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0C208-0625-4BF5-BC3A-BB077349DCBA}" type="datetimeFigureOut">
              <a:rPr lang="es-ES"/>
              <a:pPr>
                <a:defRPr/>
              </a:pPr>
              <a:t>21/05/2017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1217F-BCF6-47F5-A8A3-78451B567B38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71264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2733D-CF21-4D06-A3BC-03AE3066C623}" type="datetimeFigureOut">
              <a:rPr lang="es-ES"/>
              <a:pPr>
                <a:defRPr/>
              </a:pPr>
              <a:t>21/05/2017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EC392-268A-4C66-B023-87AC09B0F43B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975805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F2CB5-D4B6-462B-A96F-ECBBDFE28A65}" type="datetimeFigureOut">
              <a:rPr lang="es-ES"/>
              <a:pPr>
                <a:defRPr/>
              </a:pPr>
              <a:t>21/05/2017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FB4C8-C43B-48D9-A97F-F5256D22F611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07116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F65DD-070E-4664-9611-D9883E53562F}" type="datetimeFigureOut">
              <a:rPr lang="es-ES"/>
              <a:pPr>
                <a:defRPr/>
              </a:pPr>
              <a:t>21/05/2017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AB188-60CE-4012-AD96-4BF21450F539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96575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7392C-6C06-4DE2-B230-6FC6763F6EE8}" type="datetimeFigureOut">
              <a:rPr lang="es-ES"/>
              <a:pPr>
                <a:defRPr/>
              </a:pPr>
              <a:t>21/05/2017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52DDF-59CC-4391-97A6-50887C6C4054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684658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5AC38-E8AA-4199-82E8-B0A2AAF769EB}" type="datetimeFigureOut">
              <a:rPr lang="es-ES"/>
              <a:pPr>
                <a:defRPr/>
              </a:pPr>
              <a:t>21/05/2017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8958E-A66F-48F1-A0F4-510BB6EEFD29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672921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texto del patrón</a:t>
            </a:r>
          </a:p>
          <a:p>
            <a:pPr lvl="1"/>
            <a:r>
              <a:rPr lang="es-ES" altLang="es-AR"/>
              <a:t>Segundo nivel</a:t>
            </a:r>
          </a:p>
          <a:p>
            <a:pPr lvl="2"/>
            <a:r>
              <a:rPr lang="es-ES" altLang="es-AR"/>
              <a:t>Tercer nivel</a:t>
            </a:r>
          </a:p>
          <a:p>
            <a:pPr lvl="3"/>
            <a:r>
              <a:rPr lang="es-ES" altLang="es-AR"/>
              <a:t>Cuarto nivel</a:t>
            </a:r>
          </a:p>
          <a:p>
            <a:pPr lvl="4"/>
            <a:r>
              <a:rPr lang="es-ES" altLang="es-AR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6E4F87-534F-4923-ACA2-97E0C7D00532}" type="datetimeFigureOut">
              <a:rPr lang="es-ES"/>
              <a:pPr>
                <a:defRPr/>
              </a:pPr>
              <a:t>21/05/2017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0D29480-BFE8-4D54-848D-C9F18D1C1EC5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3 Imagen" descr="Caratula Inicial 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2 Subtítulo"/>
          <p:cNvSpPr>
            <a:spLocks noGrp="1"/>
          </p:cNvSpPr>
          <p:nvPr>
            <p:ph type="ctrTitle"/>
          </p:nvPr>
        </p:nvSpPr>
        <p:spPr>
          <a:xfrm>
            <a:off x="2195513" y="2060575"/>
            <a:ext cx="6840537" cy="3570288"/>
          </a:xfrm>
        </p:spPr>
        <p:txBody>
          <a:bodyPr lIns="0" tIns="0" rIns="0" bIns="0" anchor="t">
            <a:spAutoFit/>
          </a:bodyPr>
          <a:lstStyle/>
          <a:p>
            <a:pPr eaLnBrk="1" hangingPunct="1"/>
            <a:r>
              <a:rPr lang="es-ES_tradnl" altLang="es-AR" sz="3200">
                <a:solidFill>
                  <a:srgbClr val="004F7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MÉTODO IACE </a:t>
            </a:r>
            <a:br>
              <a:rPr lang="es-ES_tradnl" altLang="es-AR" sz="3200">
                <a:solidFill>
                  <a:srgbClr val="004F7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ES_tradnl" altLang="es-AR" sz="3200">
                <a:solidFill>
                  <a:srgbClr val="004F7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ACTIVIDADES Y RESULTADOS </a:t>
            </a:r>
            <a:br>
              <a:rPr lang="es-ES_tradnl" altLang="es-AR" sz="3200">
                <a:solidFill>
                  <a:srgbClr val="004F7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ES_tradnl" altLang="es-AR" sz="3200">
                <a:solidFill>
                  <a:srgbClr val="004F7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junio 2016 a abril 2017</a:t>
            </a:r>
            <a:br>
              <a:rPr lang="es-ES_tradnl" altLang="es-AR" sz="3200">
                <a:solidFill>
                  <a:srgbClr val="004F7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br>
              <a:rPr lang="es-AR" altLang="es-AR" sz="2800">
                <a:solidFill>
                  <a:srgbClr val="004F7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br>
              <a:rPr lang="es-AR" altLang="es-AR" sz="2800">
                <a:solidFill>
                  <a:srgbClr val="004F7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br>
              <a:rPr lang="es-AR" altLang="es-AR" sz="2800">
                <a:solidFill>
                  <a:srgbClr val="004F7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AR" altLang="es-AR" sz="2400">
                <a:solidFill>
                  <a:srgbClr val="004F7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www.ceadel.org.ar/IACEunicef</a:t>
            </a:r>
            <a:br>
              <a:rPr lang="es-AR" altLang="es-AR" sz="2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s-ES" altLang="es-AR" sz="2800" b="1">
              <a:solidFill>
                <a:srgbClr val="004F7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04813"/>
            <a:ext cx="8312150" cy="623411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3 Imagen" descr="1. Caratula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1 Título"/>
          <p:cNvSpPr>
            <a:spLocks noGrp="1"/>
          </p:cNvSpPr>
          <p:nvPr>
            <p:ph type="title"/>
          </p:nvPr>
        </p:nvSpPr>
        <p:spPr>
          <a:xfrm>
            <a:off x="2124075" y="3644900"/>
            <a:ext cx="6192838" cy="1439863"/>
          </a:xfrm>
        </p:spPr>
        <p:txBody>
          <a:bodyPr lIns="0" tIns="0" rIns="0" bIns="0" anchor="t"/>
          <a:lstStyle/>
          <a:p>
            <a:pPr algn="l" eaLnBrk="1" hangingPunct="1"/>
            <a:r>
              <a:rPr lang="es-ES_tradnl" altLang="es-AR" sz="3200" b="1">
                <a:solidFill>
                  <a:srgbClr val="E4007C"/>
                </a:solidFill>
                <a:latin typeface="Arial Black" panose="020B0A04020102020204" pitchFamily="34" charset="0"/>
              </a:rPr>
              <a:t>CARACTERIZACIÓN DE LAS ESCUELAS INVOLUCRADAS</a:t>
            </a:r>
            <a:endParaRPr lang="es-ES" altLang="es-AR" sz="3200" b="1">
              <a:solidFill>
                <a:srgbClr val="E4007C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3419475" y="642938"/>
            <a:ext cx="5724525" cy="857250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400" b="1">
                <a:solidFill>
                  <a:srgbClr val="B7196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% ESCUELAS RURALES,  URBANAS Y SEGÚN AUH - JUJUY</a:t>
            </a:r>
          </a:p>
        </p:txBody>
      </p:sp>
      <p:pic>
        <p:nvPicPr>
          <p:cNvPr id="17411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panose="020B0604020202020204" pitchFamily="34" charset="0"/>
            </a:endParaRPr>
          </a:p>
        </p:txBody>
      </p:sp>
      <p:sp>
        <p:nvSpPr>
          <p:cNvPr id="17413" name="2 Marcador de contenido"/>
          <p:cNvSpPr txBox="1">
            <a:spLocks/>
          </p:cNvSpPr>
          <p:nvPr/>
        </p:nvSpPr>
        <p:spPr bwMode="auto">
          <a:xfrm>
            <a:off x="7938" y="1500188"/>
            <a:ext cx="9028112" cy="4376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</p:txBody>
      </p:sp>
      <p:sp>
        <p:nvSpPr>
          <p:cNvPr id="17414" name="2 Marcador de contenido"/>
          <p:cNvSpPr txBox="1">
            <a:spLocks/>
          </p:cNvSpPr>
          <p:nvPr/>
        </p:nvSpPr>
        <p:spPr bwMode="auto">
          <a:xfrm>
            <a:off x="423863" y="1612900"/>
            <a:ext cx="8291512" cy="4286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90000"/>
              </a:lnSpc>
              <a:buClr>
                <a:srgbClr val="B71963"/>
              </a:buClr>
              <a:buFont typeface="Wingdings" panose="05000000000000000000" pitchFamily="2" charset="2"/>
              <a:buChar char="Ø"/>
            </a:pPr>
            <a:endParaRPr lang="es-AR" altLang="es-AR" sz="24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684213" y="1990725"/>
          <a:ext cx="7762875" cy="3241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6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64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405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000" b="1" kern="120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JUJUY</a:t>
                      </a:r>
                      <a:endParaRPr lang="es-AR" sz="2000" dirty="0">
                        <a:latin typeface="Arial Narrow" panose="020B0606020202030204" pitchFamily="34" charset="0"/>
                      </a:endParaRPr>
                    </a:p>
                  </a:txBody>
                  <a:tcPr marT="45708" marB="45708">
                    <a:solidFill>
                      <a:srgbClr val="EC779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C779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C779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C779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C779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C77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021">
                <a:tc>
                  <a:txBody>
                    <a:bodyPr/>
                    <a:lstStyle/>
                    <a:p>
                      <a:r>
                        <a:rPr lang="es-AR" sz="2000" b="1" kern="120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Nivel educativo </a:t>
                      </a:r>
                    </a:p>
                  </a:txBody>
                  <a:tcPr marT="45708" marB="45708">
                    <a:solidFill>
                      <a:srgbClr val="EC77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kern="120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Urbanas</a:t>
                      </a:r>
                    </a:p>
                    <a:p>
                      <a:pPr algn="ctr"/>
                      <a:endParaRPr lang="es-AR" sz="2000" b="1" kern="1200" dirty="0">
                        <a:solidFill>
                          <a:schemeClr val="lt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45708" marB="45708">
                    <a:solidFill>
                      <a:srgbClr val="EC77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kern="120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Rurales</a:t>
                      </a:r>
                    </a:p>
                  </a:txBody>
                  <a:tcPr marT="45708" marB="45708">
                    <a:solidFill>
                      <a:srgbClr val="EC77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kern="120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AUH </a:t>
                      </a:r>
                    </a:p>
                    <a:p>
                      <a:pPr algn="ctr"/>
                      <a:r>
                        <a:rPr lang="es-AR" sz="2000" b="1" kern="120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&lt; 25%</a:t>
                      </a:r>
                    </a:p>
                  </a:txBody>
                  <a:tcPr marT="45708" marB="45708">
                    <a:solidFill>
                      <a:srgbClr val="EC77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kern="120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AUH 25% a 50%</a:t>
                      </a:r>
                    </a:p>
                  </a:txBody>
                  <a:tcPr marT="45708" marB="45708">
                    <a:solidFill>
                      <a:srgbClr val="EC77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000" b="1" kern="120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AUH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000" b="1" kern="120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&gt; 50%</a:t>
                      </a:r>
                    </a:p>
                  </a:txBody>
                  <a:tcPr marT="45708" marB="45708">
                    <a:solidFill>
                      <a:srgbClr val="EC77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292"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Inicial</a:t>
                      </a:r>
                    </a:p>
                  </a:txBody>
                  <a:tcPr marT="45708" marB="4570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A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es-AR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7.5%</a:t>
                      </a:r>
                      <a:endParaRPr lang="es-AR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42.5%</a:t>
                      </a:r>
                      <a:endParaRPr lang="es-AR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es-A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292"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Secundarias</a:t>
                      </a:r>
                    </a:p>
                  </a:txBody>
                  <a:tcPr marT="45708" marB="4570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es-AR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es-AR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s-AR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es-AR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es-A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16">
                <a:tc gridSpan="6">
                  <a:txBody>
                    <a:bodyPr/>
                    <a:lstStyle/>
                    <a:p>
                      <a:r>
                        <a:rPr lang="es-AR" sz="20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NOTA:</a:t>
                      </a:r>
                      <a:r>
                        <a:rPr lang="es-AR" sz="2000" b="1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AR" sz="20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SE TRATA DE ESTIMACIONES</a:t>
                      </a:r>
                      <a:r>
                        <a:rPr lang="es-AR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en base a registros y bases de escuelas IACE; planilla de registro de datos de escuelas; véase página web. </a:t>
                      </a:r>
                    </a:p>
                  </a:txBody>
                  <a:tcPr marT="45708" marB="4570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63938" y="642938"/>
            <a:ext cx="5357812" cy="857250"/>
          </a:xfrm>
        </p:spPr>
        <p:txBody>
          <a:bodyPr lIns="0" tIns="0" rIns="0" bIns="0" rtlCol="0" anchor="t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2400" b="1" dirty="0">
                <a:solidFill>
                  <a:srgbClr val="B71963"/>
                </a:solidFill>
                <a:latin typeface="Arial Black" panose="020B0A04020102020204" pitchFamily="34" charset="0"/>
                <a:cs typeface="Arial" pitchFamily="34" charset="0"/>
              </a:rPr>
              <a:t>% ESCUELAS RURALES, URBANAS Y SEGÚN AUH – SALTA</a:t>
            </a:r>
          </a:p>
        </p:txBody>
      </p:sp>
      <p:pic>
        <p:nvPicPr>
          <p:cNvPr id="18435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panose="020B0604020202020204" pitchFamily="34" charset="0"/>
            </a:endParaRPr>
          </a:p>
        </p:txBody>
      </p:sp>
      <p:sp>
        <p:nvSpPr>
          <p:cNvPr id="18437" name="2 Marcador de contenido"/>
          <p:cNvSpPr txBox="1">
            <a:spLocks/>
          </p:cNvSpPr>
          <p:nvPr/>
        </p:nvSpPr>
        <p:spPr bwMode="auto">
          <a:xfrm>
            <a:off x="7938" y="1500188"/>
            <a:ext cx="9028112" cy="4376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</p:txBody>
      </p:sp>
      <p:sp>
        <p:nvSpPr>
          <p:cNvPr id="18438" name="2 Marcador de contenido"/>
          <p:cNvSpPr txBox="1">
            <a:spLocks/>
          </p:cNvSpPr>
          <p:nvPr/>
        </p:nvSpPr>
        <p:spPr bwMode="auto">
          <a:xfrm>
            <a:off x="423863" y="1612900"/>
            <a:ext cx="8291512" cy="4286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90000"/>
              </a:lnSpc>
              <a:buClr>
                <a:srgbClr val="B71963"/>
              </a:buClr>
              <a:buFont typeface="Wingdings" panose="05000000000000000000" pitchFamily="2" charset="2"/>
              <a:buChar char="Ø"/>
            </a:pPr>
            <a:endParaRPr lang="es-AR" altLang="es-AR" sz="24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684213" y="1990725"/>
          <a:ext cx="7762875" cy="3546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6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64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4054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000" b="1" kern="120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SALTA</a:t>
                      </a:r>
                      <a:endParaRPr lang="es-AR" sz="2000" dirty="0">
                        <a:latin typeface="Arial Narrow" panose="020B0606020202030204" pitchFamily="34" charset="0"/>
                      </a:endParaRPr>
                    </a:p>
                  </a:txBody>
                  <a:tcPr marT="45708" marB="45708">
                    <a:solidFill>
                      <a:srgbClr val="EC779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C779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C779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C779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C779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C77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021">
                <a:tc>
                  <a:txBody>
                    <a:bodyPr/>
                    <a:lstStyle/>
                    <a:p>
                      <a:r>
                        <a:rPr lang="es-AR" sz="2000" b="1" kern="120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Nivel educativo </a:t>
                      </a:r>
                    </a:p>
                  </a:txBody>
                  <a:tcPr marT="45708" marB="45708">
                    <a:solidFill>
                      <a:srgbClr val="EC77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kern="120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Urbanas</a:t>
                      </a:r>
                    </a:p>
                    <a:p>
                      <a:pPr algn="ctr"/>
                      <a:endParaRPr lang="es-AR" sz="2000" b="1" kern="1200" dirty="0">
                        <a:solidFill>
                          <a:schemeClr val="lt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45708" marB="45708">
                    <a:solidFill>
                      <a:srgbClr val="EC77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kern="120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Rurales</a:t>
                      </a:r>
                    </a:p>
                  </a:txBody>
                  <a:tcPr marT="45708" marB="45708">
                    <a:solidFill>
                      <a:srgbClr val="EC77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kern="120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AUH </a:t>
                      </a:r>
                    </a:p>
                    <a:p>
                      <a:pPr algn="ctr"/>
                      <a:r>
                        <a:rPr lang="es-AR" sz="2000" b="1" kern="120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&lt; 25%</a:t>
                      </a:r>
                    </a:p>
                  </a:txBody>
                  <a:tcPr marT="45708" marB="45708">
                    <a:solidFill>
                      <a:srgbClr val="EC77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kern="120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AUH 25% a 50%</a:t>
                      </a:r>
                    </a:p>
                  </a:txBody>
                  <a:tcPr marT="45708" marB="45708">
                    <a:solidFill>
                      <a:srgbClr val="EC77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000" b="1" kern="120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AUH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000" b="1" kern="120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&gt; 50%</a:t>
                      </a:r>
                    </a:p>
                  </a:txBody>
                  <a:tcPr marT="45708" marB="45708">
                    <a:solidFill>
                      <a:srgbClr val="EC77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293"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Inicial</a:t>
                      </a:r>
                    </a:p>
                  </a:txBody>
                  <a:tcPr marT="45708" marB="4570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94%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6%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14%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14%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71%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293"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Secundarias*</a:t>
                      </a:r>
                    </a:p>
                  </a:txBody>
                  <a:tcPr marT="45708" marB="4570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54%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46%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26%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37%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37%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815">
                <a:tc gridSpan="6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AR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* 29 de las 39 escuelas (74%) atienden estudiantes de comunidades indígenas.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AR" sz="20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NOTA:</a:t>
                      </a:r>
                      <a:r>
                        <a:rPr lang="es-AR" sz="2000" b="1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AR" sz="20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SE TRATA DE ESTIMACIONES</a:t>
                      </a:r>
                      <a:r>
                        <a:rPr lang="es-AR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en base a registros y bases de escuelas IACE; planilla de registro de datos de escuelas; véase página web. </a:t>
                      </a:r>
                    </a:p>
                  </a:txBody>
                  <a:tcPr marT="45708" marB="4570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05175" y="652463"/>
            <a:ext cx="5724525" cy="857250"/>
          </a:xfrm>
        </p:spPr>
        <p:txBody>
          <a:bodyPr lIns="0" tIns="0" rIns="0" bIns="0" rtlCol="0" anchor="t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2400" b="1" dirty="0">
                <a:solidFill>
                  <a:srgbClr val="B71963"/>
                </a:solidFill>
                <a:latin typeface="Arial Black" panose="020B0A04020102020204" pitchFamily="34" charset="0"/>
                <a:cs typeface="Arial" pitchFamily="34" charset="0"/>
              </a:rPr>
              <a:t>% ESCUELAS RURALES,  URBANAS Y SEGÚN AUH – SGO. DEL ESTERO</a:t>
            </a:r>
          </a:p>
        </p:txBody>
      </p:sp>
      <p:pic>
        <p:nvPicPr>
          <p:cNvPr id="19459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566738"/>
            <a:ext cx="33591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panose="020B0604020202020204" pitchFamily="34" charset="0"/>
            </a:endParaRPr>
          </a:p>
        </p:txBody>
      </p:sp>
      <p:sp>
        <p:nvSpPr>
          <p:cNvPr id="19461" name="2 Marcador de contenido"/>
          <p:cNvSpPr txBox="1">
            <a:spLocks/>
          </p:cNvSpPr>
          <p:nvPr/>
        </p:nvSpPr>
        <p:spPr bwMode="auto">
          <a:xfrm>
            <a:off x="7938" y="1500188"/>
            <a:ext cx="9028112" cy="4376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</p:txBody>
      </p:sp>
      <p:sp>
        <p:nvSpPr>
          <p:cNvPr id="19462" name="2 Marcador de contenido"/>
          <p:cNvSpPr txBox="1">
            <a:spLocks/>
          </p:cNvSpPr>
          <p:nvPr/>
        </p:nvSpPr>
        <p:spPr bwMode="auto">
          <a:xfrm>
            <a:off x="423863" y="1612900"/>
            <a:ext cx="8291512" cy="4286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90000"/>
              </a:lnSpc>
              <a:buClr>
                <a:srgbClr val="B71963"/>
              </a:buClr>
              <a:buFont typeface="Wingdings" panose="05000000000000000000" pitchFamily="2" charset="2"/>
              <a:buChar char="Ø"/>
            </a:pPr>
            <a:endParaRPr lang="es-AR" altLang="es-AR" sz="24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684213" y="1990725"/>
          <a:ext cx="7762875" cy="3241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6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64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405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000" b="1" kern="120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SANTIAGO</a:t>
                      </a:r>
                      <a:r>
                        <a:rPr lang="es-AR" sz="2000" b="1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DEL ESTERO</a:t>
                      </a:r>
                      <a:endParaRPr lang="es-AR" sz="2000" dirty="0">
                        <a:latin typeface="Arial Narrow" panose="020B0606020202030204" pitchFamily="34" charset="0"/>
                      </a:endParaRPr>
                    </a:p>
                  </a:txBody>
                  <a:tcPr marT="45708" marB="45708">
                    <a:solidFill>
                      <a:srgbClr val="EC779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C779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C779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C779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C779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C77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021">
                <a:tc>
                  <a:txBody>
                    <a:bodyPr/>
                    <a:lstStyle/>
                    <a:p>
                      <a:r>
                        <a:rPr lang="es-AR" sz="2000" b="1" kern="120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Nivel educativo </a:t>
                      </a:r>
                    </a:p>
                  </a:txBody>
                  <a:tcPr marT="45708" marB="45708">
                    <a:solidFill>
                      <a:srgbClr val="EC77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kern="120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Urbanas</a:t>
                      </a:r>
                    </a:p>
                    <a:p>
                      <a:pPr algn="ctr"/>
                      <a:endParaRPr lang="es-AR" sz="2000" b="1" kern="1200" dirty="0">
                        <a:solidFill>
                          <a:schemeClr val="lt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45708" marB="45708">
                    <a:solidFill>
                      <a:srgbClr val="EC77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kern="120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Rurales</a:t>
                      </a:r>
                    </a:p>
                  </a:txBody>
                  <a:tcPr marT="45708" marB="45708">
                    <a:solidFill>
                      <a:srgbClr val="EC77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kern="120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AUH </a:t>
                      </a:r>
                    </a:p>
                    <a:p>
                      <a:pPr algn="ctr"/>
                      <a:r>
                        <a:rPr lang="es-AR" sz="2000" b="1" kern="120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&lt; 25%</a:t>
                      </a:r>
                    </a:p>
                  </a:txBody>
                  <a:tcPr marT="45708" marB="45708">
                    <a:solidFill>
                      <a:srgbClr val="EC77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kern="120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AUH 25% a 50%</a:t>
                      </a:r>
                    </a:p>
                  </a:txBody>
                  <a:tcPr marT="45708" marB="45708">
                    <a:solidFill>
                      <a:srgbClr val="EC77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000" b="1" kern="120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AUH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000" b="1" kern="120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&gt; 50%</a:t>
                      </a:r>
                    </a:p>
                  </a:txBody>
                  <a:tcPr marT="45708" marB="45708">
                    <a:solidFill>
                      <a:srgbClr val="EC77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292"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Inicial</a:t>
                      </a:r>
                    </a:p>
                  </a:txBody>
                  <a:tcPr marT="45708" marB="4570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75%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28%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70%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292"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Secundarias</a:t>
                      </a:r>
                    </a:p>
                  </a:txBody>
                  <a:tcPr marT="45708" marB="4570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6%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83%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36%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42%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22%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16">
                <a:tc gridSpan="6">
                  <a:txBody>
                    <a:bodyPr/>
                    <a:lstStyle/>
                    <a:p>
                      <a:r>
                        <a:rPr lang="es-AR" sz="20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NOTA:</a:t>
                      </a:r>
                      <a:r>
                        <a:rPr lang="es-AR" sz="2000" b="1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AR" sz="20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SE TRATA DE ESTIMACIONES</a:t>
                      </a:r>
                      <a:r>
                        <a:rPr lang="es-AR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en base a registros y bases de escuelas IACE; planilla de registro de datos de escuelas; véase página web. </a:t>
                      </a:r>
                    </a:p>
                  </a:txBody>
                  <a:tcPr marT="45708" marB="4570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3563938" y="576263"/>
            <a:ext cx="5357812" cy="696912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200" b="1">
                <a:solidFill>
                  <a:srgbClr val="B7196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CARACTERISTICAS GENERALES DE LAS ESCUELAS</a:t>
            </a:r>
          </a:p>
        </p:txBody>
      </p:sp>
      <p:pic>
        <p:nvPicPr>
          <p:cNvPr id="20483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panose="020B0604020202020204" pitchFamily="34" charset="0"/>
            </a:endParaRPr>
          </a:p>
        </p:txBody>
      </p:sp>
      <p:sp>
        <p:nvSpPr>
          <p:cNvPr id="20485" name="2 Marcador de contenido"/>
          <p:cNvSpPr txBox="1">
            <a:spLocks/>
          </p:cNvSpPr>
          <p:nvPr/>
        </p:nvSpPr>
        <p:spPr bwMode="auto">
          <a:xfrm>
            <a:off x="7938" y="1500188"/>
            <a:ext cx="9028112" cy="4376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</p:txBody>
      </p:sp>
      <p:sp>
        <p:nvSpPr>
          <p:cNvPr id="20486" name="2 Marcador de contenido"/>
          <p:cNvSpPr txBox="1">
            <a:spLocks/>
          </p:cNvSpPr>
          <p:nvPr/>
        </p:nvSpPr>
        <p:spPr bwMode="auto">
          <a:xfrm>
            <a:off x="250825" y="1916113"/>
            <a:ext cx="8464550" cy="3759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82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r>
              <a:rPr lang="es-AR" altLang="es-AR" sz="2400">
                <a:latin typeface="Arial Narrow" panose="020B0606020202030204" pitchFamily="34" charset="0"/>
              </a:rPr>
              <a:t>El 90% de los jardines involucrados fueron urbanos. </a:t>
            </a: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r>
              <a:rPr lang="es-AR" altLang="es-AR" sz="2400">
                <a:latin typeface="Arial Narrow" panose="020B0606020202030204" pitchFamily="34" charset="0"/>
              </a:rPr>
              <a:t>En el caso de las secundarias la mayoría de las escuelas han sido rurales (60%).</a:t>
            </a: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r>
              <a:rPr lang="es-AR" altLang="es-AR" sz="2400">
                <a:latin typeface="Arial Narrow" panose="020B0606020202030204" pitchFamily="34" charset="0"/>
              </a:rPr>
              <a:t>El 64% de los jardines atiende más de un 50% con niños/as cuyas familias reciben AUH. Y un 28% atiende entre un 25% y un 50% de niños/as cuyas familias reciben AUH. </a:t>
            </a: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r>
              <a:rPr lang="es-AR" altLang="es-AR" sz="2400">
                <a:latin typeface="Arial Narrow" panose="020B0606020202030204" pitchFamily="34" charset="0"/>
              </a:rPr>
              <a:t>El 30% de las escuelas secundarias atiende más de un 50% con estudiantes cuyas familias reciben AUH. Y un 43% atiende entre un 25% y un 50% de estudiantes cuyas familias reciben AUH. </a:t>
            </a:r>
            <a:endParaRPr lang="es-ES" altLang="es-AR" sz="240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260350"/>
            <a:ext cx="8412163" cy="631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3 Imagen" descr="1. Caratula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24075" y="3644900"/>
            <a:ext cx="6192838" cy="1439863"/>
          </a:xfrm>
        </p:spPr>
        <p:txBody>
          <a:bodyPr lIns="0" tIns="0" rIns="0" bIns="0" rtlCol="0" anchor="t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_tradnl" sz="3200" b="1" dirty="0">
                <a:solidFill>
                  <a:srgbClr val="E4007C"/>
                </a:solidFill>
                <a:latin typeface="Arial Black" panose="020B0A04020102020204" pitchFamily="34" charset="0"/>
              </a:rPr>
              <a:t>ACCIONES REALIZADAS EN LAS PROVINCIAS POR EL EQUIPO CEADEL – IACE </a:t>
            </a:r>
            <a:endParaRPr lang="es-ES" sz="3200" b="1" dirty="0">
              <a:solidFill>
                <a:srgbClr val="E4007C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179512" y="1319213"/>
            <a:ext cx="8713788" cy="52061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xtLst/>
        </p:spPr>
        <p:txBody>
          <a:bodyPr/>
          <a:lstStyle>
            <a:lvl1pPr marL="447675" indent="-382588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>
              <a:spcBef>
                <a:spcPts val="55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s-AR" altLang="es-AR" sz="2200" kern="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En cada provincia, en cada aplicación, el equipo CEADEL-IACE realiza 6 jornadas (3 por cada nivel), con 1 integrante de cada equipo directivo y uno o dos docentes de c/u de las escuelas involucradas, así como con los respectivos supervisores e integrantes de los Equipos Técnicos Provinciales (ETP):</a:t>
            </a:r>
          </a:p>
          <a:p>
            <a:pPr marL="695325" lvl="2" indent="0" algn="just">
              <a:spcBef>
                <a:spcPts val="550"/>
              </a:spcBef>
              <a:buClr>
                <a:srgbClr val="C00000"/>
              </a:buClr>
              <a:buNone/>
              <a:defRPr/>
            </a:pPr>
            <a:r>
              <a:rPr lang="es-AR" altLang="es-AR" sz="2200" kern="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 Jornada de inicio, para transferencia de las herramientas del método.</a:t>
            </a:r>
          </a:p>
          <a:p>
            <a:pPr marL="695325" lvl="2" indent="0" algn="just">
              <a:spcBef>
                <a:spcPts val="550"/>
              </a:spcBef>
              <a:buClr>
                <a:srgbClr val="C00000"/>
              </a:buClr>
              <a:buNone/>
              <a:defRPr/>
            </a:pPr>
            <a:r>
              <a:rPr lang="es-AR" altLang="es-AR" sz="2200" kern="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 Jornada intermedia, de capacitación en planificación/programación y monitoreo. </a:t>
            </a:r>
          </a:p>
          <a:p>
            <a:pPr marL="695325" lvl="2" indent="0" algn="just">
              <a:spcBef>
                <a:spcPts val="550"/>
              </a:spcBef>
              <a:buClr>
                <a:srgbClr val="C00000"/>
              </a:buClr>
              <a:buNone/>
              <a:defRPr/>
            </a:pPr>
            <a:r>
              <a:rPr lang="es-AR" altLang="es-AR" sz="2200" kern="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3. Jornada de cierre y sistematización del proceso aplicativo y los Planes de mejora.  </a:t>
            </a:r>
          </a:p>
          <a:p>
            <a:pPr marL="695325" lvl="2" indent="0" algn="just">
              <a:spcBef>
                <a:spcPts val="550"/>
              </a:spcBef>
              <a:buClr>
                <a:srgbClr val="C00000"/>
              </a:buClr>
              <a:buNone/>
              <a:defRPr/>
            </a:pPr>
            <a:endParaRPr lang="es-AR" altLang="es-AR" sz="2200" kern="0" dirty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695325" lvl="2" indent="0" algn="just">
              <a:spcBef>
                <a:spcPts val="550"/>
              </a:spcBef>
              <a:buClr>
                <a:srgbClr val="C00000"/>
              </a:buClr>
              <a:buNone/>
              <a:defRPr/>
            </a:pPr>
            <a:endParaRPr lang="es-AR" altLang="es-AR" sz="2200" kern="0" dirty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spcBef>
                <a:spcPts val="550"/>
              </a:spcBef>
              <a:buClr>
                <a:srgbClr val="C00000"/>
              </a:buClr>
              <a:buNone/>
              <a:defRPr/>
            </a:pPr>
            <a:r>
              <a:rPr lang="es-AR" altLang="es-AR" sz="2200" kern="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TOTAL de jornadas: 18 (aún restan las de sistematización y cierre en Jujuy)</a:t>
            </a:r>
          </a:p>
          <a:p>
            <a:pPr marL="0" indent="0" algn="ctr">
              <a:spcBef>
                <a:spcPts val="550"/>
              </a:spcBef>
              <a:buClr>
                <a:srgbClr val="C00000"/>
              </a:buClr>
              <a:buNone/>
              <a:defRPr/>
            </a:pPr>
            <a:r>
              <a:rPr lang="es-AR" altLang="es-AR" sz="2200" kern="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TOTAL de asistentes a esas jornadas: 270 directivos y 550 docentes</a:t>
            </a:r>
          </a:p>
        </p:txBody>
      </p:sp>
      <p:sp>
        <p:nvSpPr>
          <p:cNvPr id="23554" name="1 Título"/>
          <p:cNvSpPr>
            <a:spLocks noGrp="1"/>
          </p:cNvSpPr>
          <p:nvPr>
            <p:ph type="title"/>
          </p:nvPr>
        </p:nvSpPr>
        <p:spPr>
          <a:xfrm>
            <a:off x="3492500" y="576263"/>
            <a:ext cx="5543550" cy="419100"/>
          </a:xfrm>
        </p:spPr>
        <p:txBody>
          <a:bodyPr lIns="0" tIns="0" rIns="0" bIns="0" anchor="t"/>
          <a:lstStyle/>
          <a:p>
            <a:pPr algn="l" eaLnBrk="1" hangingPunct="1"/>
            <a:r>
              <a:rPr lang="es-AR" altLang="es-AR" sz="2400" b="1">
                <a:solidFill>
                  <a:srgbClr val="B7196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JORNADAS REALIZADAS</a:t>
            </a:r>
            <a:endParaRPr lang="es-ES" altLang="es-AR" sz="2400" b="1">
              <a:solidFill>
                <a:srgbClr val="B71963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3555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427038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panose="020B0604020202020204" pitchFamily="34" charset="0"/>
            </a:endParaRPr>
          </a:p>
        </p:txBody>
      </p:sp>
      <p:sp>
        <p:nvSpPr>
          <p:cNvPr id="23557" name="2 Marcador de contenido"/>
          <p:cNvSpPr txBox="1">
            <a:spLocks/>
          </p:cNvSpPr>
          <p:nvPr/>
        </p:nvSpPr>
        <p:spPr bwMode="auto">
          <a:xfrm>
            <a:off x="4499992" y="4293097"/>
            <a:ext cx="1224136" cy="12961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</p:txBody>
      </p:sp>
      <p:sp>
        <p:nvSpPr>
          <p:cNvPr id="3" name="Flecha: hacia abajo 2"/>
          <p:cNvSpPr/>
          <p:nvPr/>
        </p:nvSpPr>
        <p:spPr>
          <a:xfrm>
            <a:off x="4572000" y="4437063"/>
            <a:ext cx="1008063" cy="1008062"/>
          </a:xfrm>
          <a:prstGeom prst="downArrow">
            <a:avLst/>
          </a:prstGeom>
          <a:solidFill>
            <a:srgbClr val="EC779E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>
          <a:xfrm>
            <a:off x="3375025" y="642938"/>
            <a:ext cx="5661025" cy="769937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400" b="1">
                <a:solidFill>
                  <a:srgbClr val="B7196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REUNIONES CON SUPERVISORES Y OTROS ACTORES</a:t>
            </a:r>
            <a:endParaRPr lang="es-ES" altLang="es-AR" sz="2400" b="1">
              <a:solidFill>
                <a:srgbClr val="B719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9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576263"/>
            <a:ext cx="335756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panose="020B0604020202020204" pitchFamily="34" charset="0"/>
            </a:endParaRPr>
          </a:p>
        </p:txBody>
      </p:sp>
      <p:sp>
        <p:nvSpPr>
          <p:cNvPr id="24581" name="2 Marcador de contenido"/>
          <p:cNvSpPr txBox="1">
            <a:spLocks/>
          </p:cNvSpPr>
          <p:nvPr/>
        </p:nvSpPr>
        <p:spPr bwMode="auto">
          <a:xfrm>
            <a:off x="7938" y="1500188"/>
            <a:ext cx="9028112" cy="4376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179513" y="1500188"/>
            <a:ext cx="8640960" cy="496855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55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kern="0" dirty="0">
                <a:latin typeface="Arial Narrow" panose="020B0606020202030204" pitchFamily="34" charset="0"/>
              </a:rPr>
              <a:t>En cada provincia, durante el período, se llevaron a cabo 3 reuniones específicas con los supervisores de cada nivel y los integrantes de los ETP, totalizando 9 reuniones.</a:t>
            </a:r>
          </a:p>
          <a:p>
            <a:pPr algn="just">
              <a:spcBef>
                <a:spcPts val="55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kern="0" dirty="0">
                <a:latin typeface="Arial Narrow" panose="020B0606020202030204" pitchFamily="34" charset="0"/>
              </a:rPr>
              <a:t>Esas reuniones se orientaron al fortalecimiento de las respectivas capacidades en materia de planificación/programación y monitoreo. </a:t>
            </a:r>
          </a:p>
          <a:p>
            <a:pPr algn="just">
              <a:spcBef>
                <a:spcPts val="55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kern="0" dirty="0">
                <a:latin typeface="Arial Narrow" panose="020B0606020202030204" pitchFamily="34" charset="0"/>
              </a:rPr>
              <a:t>Asimismo, en cada viaje a las provincias, se realizaron reuniones con las direcciones de nivel y otros funcionarios involucrados en las aplicaciones, orientadas a informar sobre los procesos aplicativos y lograr las adhesiones y los apoyos requeridos. </a:t>
            </a:r>
          </a:p>
          <a:p>
            <a:pPr algn="just">
              <a:spcBef>
                <a:spcPts val="55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s-AR" altLang="es-AR" sz="2400" kern="0" dirty="0">
              <a:latin typeface="Arial Narrow" panose="020B0606020202030204" pitchFamily="34" charset="0"/>
            </a:endParaRPr>
          </a:p>
          <a:p>
            <a:pPr marL="0" indent="0" algn="just">
              <a:spcBef>
                <a:spcPts val="550"/>
              </a:spcBef>
              <a:buClr>
                <a:srgbClr val="C00000"/>
              </a:buClr>
              <a:buNone/>
            </a:pPr>
            <a:endParaRPr lang="es-AR" altLang="es-AR" sz="2400" kern="0" dirty="0">
              <a:latin typeface="Arial Narrow" panose="020B0606020202030204" pitchFamily="34" charset="0"/>
            </a:endParaRPr>
          </a:p>
          <a:p>
            <a:pPr marL="0" indent="0" algn="ctr">
              <a:spcBef>
                <a:spcPts val="550"/>
              </a:spcBef>
              <a:buClr>
                <a:srgbClr val="C00000"/>
              </a:buClr>
              <a:buNone/>
            </a:pPr>
            <a:r>
              <a:rPr lang="es-AR" altLang="es-AR" sz="2400" kern="0" dirty="0">
                <a:latin typeface="Arial Narrow" panose="020B0606020202030204" pitchFamily="34" charset="0"/>
              </a:rPr>
              <a:t>TOTAL de asistentes a reuniones: 70 supervisores y 12 miembros de ETP</a:t>
            </a:r>
          </a:p>
          <a:p>
            <a:pPr algn="just">
              <a:spcBef>
                <a:spcPts val="55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s-MX" altLang="es-AR" sz="2400" kern="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Flecha: hacia abajo 7"/>
          <p:cNvSpPr/>
          <p:nvPr/>
        </p:nvSpPr>
        <p:spPr>
          <a:xfrm>
            <a:off x="4035809" y="5000453"/>
            <a:ext cx="928368" cy="876472"/>
          </a:xfrm>
          <a:prstGeom prst="downArrow">
            <a:avLst/>
          </a:prstGeom>
          <a:solidFill>
            <a:srgbClr val="E4007C"/>
          </a:solidFill>
          <a:ln>
            <a:solidFill>
              <a:srgbClr val="B719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AR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3 Imagen" descr="1. Caratula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050" y="3860800"/>
            <a:ext cx="5929313" cy="1162050"/>
          </a:xfrm>
        </p:spPr>
        <p:txBody>
          <a:bodyPr lIns="0" tIns="0" rIns="0" bIns="0" rtlCol="0" anchor="t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_tradnl" sz="3200" b="1" dirty="0">
                <a:solidFill>
                  <a:srgbClr val="004F72"/>
                </a:solidFill>
                <a:latin typeface="Arial Black" panose="020B0A04020102020204" pitchFamily="34" charset="0"/>
              </a:rPr>
              <a:t>CARACTERIZACIÓN SOMERA DEL MÉTODO y COBERTURA</a:t>
            </a:r>
            <a:endParaRPr lang="es-ES" sz="3200" b="1" dirty="0">
              <a:solidFill>
                <a:srgbClr val="004F72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title"/>
          </p:nvPr>
        </p:nvSpPr>
        <p:spPr>
          <a:xfrm>
            <a:off x="3563938" y="298450"/>
            <a:ext cx="5472112" cy="635000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400" b="1">
                <a:solidFill>
                  <a:srgbClr val="B7196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ENCUESTAS DE SATISFACCIÓN</a:t>
            </a:r>
            <a:endParaRPr lang="es-ES" altLang="es-AR" sz="2400" b="1">
              <a:solidFill>
                <a:srgbClr val="B719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3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8450"/>
            <a:ext cx="33591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panose="020B0604020202020204" pitchFamily="34" charset="0"/>
            </a:endParaRPr>
          </a:p>
        </p:txBody>
      </p:sp>
      <p:sp>
        <p:nvSpPr>
          <p:cNvPr id="25605" name="2 Marcador de contenido"/>
          <p:cNvSpPr txBox="1">
            <a:spLocks/>
          </p:cNvSpPr>
          <p:nvPr/>
        </p:nvSpPr>
        <p:spPr bwMode="auto">
          <a:xfrm>
            <a:off x="7938" y="1500188"/>
            <a:ext cx="9028112" cy="4376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</p:txBody>
      </p:sp>
      <p:sp>
        <p:nvSpPr>
          <p:cNvPr id="25606" name="2 Marcador de contenido"/>
          <p:cNvSpPr txBox="1">
            <a:spLocks/>
          </p:cNvSpPr>
          <p:nvPr/>
        </p:nvSpPr>
        <p:spPr bwMode="auto">
          <a:xfrm>
            <a:off x="255588" y="1174750"/>
            <a:ext cx="8816975" cy="5207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82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Clr>
                <a:srgbClr val="E74D1C"/>
              </a:buClr>
              <a:buFont typeface="Wingdings" panose="05000000000000000000" pitchFamily="2" charset="2"/>
              <a:buChar char=""/>
            </a:pPr>
            <a:r>
              <a:rPr lang="es-AR" altLang="es-AR" sz="2200">
                <a:solidFill>
                  <a:srgbClr val="000000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Al finalizar cada jornada de trabajo con los diferentes actores en las provincias se aplicó una </a:t>
            </a:r>
            <a:r>
              <a:rPr lang="es-AR" altLang="es-AR" sz="2200" b="1">
                <a:solidFill>
                  <a:srgbClr val="000000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encuesta de satisfacción </a:t>
            </a:r>
            <a:r>
              <a:rPr lang="es-AR" altLang="es-AR" sz="2200">
                <a:solidFill>
                  <a:srgbClr val="000000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 los concurrentes sobre diversos aspectos de las actividades desarrolladas. </a:t>
            </a:r>
          </a:p>
          <a:p>
            <a:pPr algn="just" eaLnBrk="1" hangingPunct="1">
              <a:lnSpc>
                <a:spcPct val="90000"/>
              </a:lnSpc>
              <a:buClr>
                <a:srgbClr val="E74D1C"/>
              </a:buClr>
              <a:buFont typeface="Wingdings" panose="05000000000000000000" pitchFamily="2" charset="2"/>
              <a:buChar char=""/>
            </a:pPr>
            <a:r>
              <a:rPr lang="es-AR" altLang="es-AR" sz="2200">
                <a:solidFill>
                  <a:srgbClr val="000000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Los datos relevados se cargan en una base específica, se procesan y se analizan en cada relatoría, después de cada viaje. </a:t>
            </a:r>
          </a:p>
          <a:p>
            <a:pPr algn="just" eaLnBrk="1" hangingPunct="1">
              <a:lnSpc>
                <a:spcPct val="90000"/>
              </a:lnSpc>
              <a:buClr>
                <a:srgbClr val="E74D1C"/>
              </a:buClr>
              <a:buFont typeface="Wingdings" panose="05000000000000000000" pitchFamily="2" charset="2"/>
              <a:buChar char=""/>
            </a:pPr>
            <a:r>
              <a:rPr lang="es-AR" altLang="es-AR" sz="2200">
                <a:solidFill>
                  <a:srgbClr val="000000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Todas las valoraciones fueron positivas o muy positivas en aspectos tales como: </a:t>
            </a:r>
          </a:p>
          <a:p>
            <a:pPr lvl="1">
              <a:buClr>
                <a:srgbClr val="E4007C"/>
              </a:buClr>
            </a:pPr>
            <a:r>
              <a:rPr lang="es-AR" altLang="es-AR" sz="2200">
                <a:latin typeface="Arial Narrow" panose="020B0606020202030204" pitchFamily="34" charset="0"/>
              </a:rPr>
              <a:t>importancia de los temas abordados, </a:t>
            </a:r>
          </a:p>
          <a:p>
            <a:pPr lvl="1">
              <a:buClr>
                <a:srgbClr val="E4007C"/>
              </a:buClr>
            </a:pPr>
            <a:r>
              <a:rPr lang="es-AR" altLang="es-AR" sz="2200">
                <a:latin typeface="Arial Narrow" panose="020B0606020202030204" pitchFamily="34" charset="0"/>
              </a:rPr>
              <a:t>tiempos adjudicados a los diferentes temas, </a:t>
            </a:r>
          </a:p>
          <a:p>
            <a:pPr lvl="1">
              <a:buClr>
                <a:srgbClr val="E4007C"/>
              </a:buClr>
            </a:pPr>
            <a:r>
              <a:rPr lang="es-AR" altLang="es-AR" sz="2200">
                <a:latin typeface="Arial Narrow" panose="020B0606020202030204" pitchFamily="34" charset="0"/>
              </a:rPr>
              <a:t>materiales usados (en especial los recursos audiovisuales), </a:t>
            </a:r>
          </a:p>
          <a:p>
            <a:pPr lvl="1">
              <a:buClr>
                <a:srgbClr val="E4007C"/>
              </a:buClr>
            </a:pPr>
            <a:r>
              <a:rPr lang="es-AR" altLang="es-AR" sz="2200">
                <a:latin typeface="Arial Narrow" panose="020B0606020202030204" pitchFamily="34" charset="0"/>
              </a:rPr>
              <a:t>metodología usada (en especial el equilibrio entre exposición teórica y trabajo grupal), </a:t>
            </a:r>
          </a:p>
          <a:p>
            <a:pPr lvl="1">
              <a:buClr>
                <a:srgbClr val="E4007C"/>
              </a:buClr>
            </a:pPr>
            <a:r>
              <a:rPr lang="es-AR" altLang="es-AR" sz="2200">
                <a:latin typeface="Arial Narrow" panose="020B0606020202030204" pitchFamily="34" charset="0"/>
              </a:rPr>
              <a:t>comprensibilidad del lenguaje utilizado, </a:t>
            </a:r>
          </a:p>
          <a:p>
            <a:pPr lvl="1">
              <a:buClr>
                <a:srgbClr val="E4007C"/>
              </a:buClr>
            </a:pPr>
            <a:r>
              <a:rPr lang="es-AR" altLang="es-AR" sz="2200">
                <a:latin typeface="Arial Narrow" panose="020B0606020202030204" pitchFamily="34" charset="0"/>
              </a:rPr>
              <a:t>desempeño de los docentes, </a:t>
            </a:r>
          </a:p>
          <a:p>
            <a:pPr lvl="1">
              <a:buClr>
                <a:srgbClr val="E4007C"/>
              </a:buClr>
            </a:pPr>
            <a:r>
              <a:rPr lang="es-AR" altLang="es-AR" sz="2200">
                <a:latin typeface="Arial Narrow" panose="020B0606020202030204" pitchFamily="34" charset="0"/>
              </a:rPr>
              <a:t>capacidades transferidas para la aplicación del método. </a:t>
            </a:r>
          </a:p>
          <a:p>
            <a:pPr algn="just" eaLnBrk="1" hangingPunct="1">
              <a:lnSpc>
                <a:spcPct val="90000"/>
              </a:lnSpc>
              <a:buClr>
                <a:srgbClr val="E74D1C"/>
              </a:buClr>
              <a:buFont typeface="Wingdings" panose="05000000000000000000" pitchFamily="2" charset="2"/>
              <a:buChar char=""/>
            </a:pPr>
            <a:endParaRPr lang="es-ES" altLang="es-AR" sz="2200">
              <a:solidFill>
                <a:srgbClr val="000000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415337" cy="631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3 Imagen" descr="1. Caratula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1 Título"/>
          <p:cNvSpPr>
            <a:spLocks noGrp="1"/>
          </p:cNvSpPr>
          <p:nvPr>
            <p:ph type="title"/>
          </p:nvPr>
        </p:nvSpPr>
        <p:spPr>
          <a:xfrm>
            <a:off x="2124075" y="3644900"/>
            <a:ext cx="6192838" cy="1439863"/>
          </a:xfrm>
        </p:spPr>
        <p:txBody>
          <a:bodyPr lIns="0" tIns="0" rIns="0" bIns="0" anchor="t"/>
          <a:lstStyle/>
          <a:p>
            <a:pPr algn="l" eaLnBrk="1" hangingPunct="1"/>
            <a:r>
              <a:rPr lang="es-ES_tradnl" altLang="es-AR" sz="3200" b="1">
                <a:solidFill>
                  <a:srgbClr val="E4007C"/>
                </a:solidFill>
                <a:latin typeface="Arial Black" panose="020B0A04020102020204" pitchFamily="34" charset="0"/>
              </a:rPr>
              <a:t>INVOLUCRAMIENTO DE LOS ACTORES ESCOLARES</a:t>
            </a:r>
            <a:endParaRPr lang="es-ES" altLang="es-AR" sz="3200" b="1">
              <a:solidFill>
                <a:srgbClr val="E4007C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>
          <a:xfrm>
            <a:off x="3563938" y="498475"/>
            <a:ext cx="5472112" cy="857250"/>
          </a:xfrm>
        </p:spPr>
        <p:txBody>
          <a:bodyPr lIns="0" tIns="0" rIns="0" bIns="0" anchor="t"/>
          <a:lstStyle/>
          <a:p>
            <a:pPr algn="l" eaLnBrk="1" hangingPunct="1"/>
            <a:r>
              <a:rPr lang="es-AR" altLang="es-AR" sz="2400" b="1">
                <a:solidFill>
                  <a:srgbClr val="B7196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INVOLUCRAMIENTO EN EL NIVEL INICIAL</a:t>
            </a:r>
            <a:endParaRPr lang="es-ES" altLang="es-AR" sz="2400" b="1">
              <a:solidFill>
                <a:srgbClr val="B719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5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576263"/>
            <a:ext cx="335756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panose="020B0604020202020204" pitchFamily="34" charset="0"/>
            </a:endParaRPr>
          </a:p>
        </p:txBody>
      </p:sp>
      <p:sp>
        <p:nvSpPr>
          <p:cNvPr id="28677" name="2 Marcador de contenido"/>
          <p:cNvSpPr txBox="1">
            <a:spLocks/>
          </p:cNvSpPr>
          <p:nvPr/>
        </p:nvSpPr>
        <p:spPr bwMode="auto">
          <a:xfrm>
            <a:off x="7938" y="1500188"/>
            <a:ext cx="9028112" cy="4376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</p:txBody>
      </p:sp>
      <p:sp>
        <p:nvSpPr>
          <p:cNvPr id="28678" name="2 Marcador de contenido"/>
          <p:cNvSpPr txBox="1">
            <a:spLocks/>
          </p:cNvSpPr>
          <p:nvPr/>
        </p:nvSpPr>
        <p:spPr bwMode="auto">
          <a:xfrm>
            <a:off x="323850" y="1643063"/>
            <a:ext cx="8569325" cy="43068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82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E74D1C"/>
              </a:buClr>
              <a:buFont typeface="Wingdings" panose="05000000000000000000" pitchFamily="2" charset="2"/>
              <a:buChar char=""/>
            </a:pPr>
            <a:endParaRPr lang="es-ES" altLang="es-AR" sz="240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lnSpc>
                <a:spcPct val="90000"/>
              </a:lnSpc>
              <a:buClr>
                <a:srgbClr val="E74D1C"/>
              </a:buClr>
              <a:buFont typeface="Wingdings" panose="05000000000000000000" pitchFamily="2" charset="2"/>
              <a:buChar char=""/>
            </a:pPr>
            <a:endParaRPr lang="es-ES" altLang="es-AR" sz="240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54025" y="1643063"/>
          <a:ext cx="8366124" cy="3824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3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4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4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4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418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200" b="1" kern="120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NIVEL</a:t>
                      </a:r>
                      <a:r>
                        <a:rPr lang="es-AR" sz="2200" b="1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INICIAL</a:t>
                      </a:r>
                      <a:endParaRPr lang="es-AR" sz="2200" dirty="0">
                        <a:latin typeface="Arial Narrow" panose="020B0606020202030204" pitchFamily="34" charset="0"/>
                      </a:endParaRPr>
                    </a:p>
                  </a:txBody>
                  <a:tcPr marL="91441" marR="91441" marT="45719" marB="45719">
                    <a:solidFill>
                      <a:srgbClr val="EC779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C779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C779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C77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20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Involucramiento de…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Provincia</a:t>
                      </a:r>
                    </a:p>
                  </a:txBody>
                  <a:tcPr marL="68581" marR="68581" marT="0" marB="0">
                    <a:solidFill>
                      <a:srgbClr val="EC77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Directivos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/Docentes</a:t>
                      </a:r>
                    </a:p>
                  </a:txBody>
                  <a:tcPr marL="68581" marR="68581" marT="0" marB="0">
                    <a:solidFill>
                      <a:srgbClr val="EC77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Familiares</a:t>
                      </a:r>
                    </a:p>
                  </a:txBody>
                  <a:tcPr marL="68581" marR="68581" marT="0" marB="0">
                    <a:solidFill>
                      <a:srgbClr val="EC77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Niños/as</a:t>
                      </a:r>
                    </a:p>
                  </a:txBody>
                  <a:tcPr marL="68581" marR="68581" marT="0" marB="0">
                    <a:solidFill>
                      <a:srgbClr val="EC77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4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Jujuy</a:t>
                      </a:r>
                    </a:p>
                  </a:txBody>
                  <a:tcPr marL="68581" marR="6858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</a:p>
                  </a:txBody>
                  <a:tcPr marL="68581" marR="68581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</a:p>
                  </a:txBody>
                  <a:tcPr marL="68581" marR="68581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85%</a:t>
                      </a:r>
                    </a:p>
                  </a:txBody>
                  <a:tcPr marL="68581" marR="68581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4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Salta</a:t>
                      </a:r>
                    </a:p>
                  </a:txBody>
                  <a:tcPr marL="68581" marR="6858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</a:t>
                      </a:r>
                    </a:p>
                  </a:txBody>
                  <a:tcPr marL="68581" marR="68581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</a:p>
                  </a:txBody>
                  <a:tcPr marL="68581" marR="68581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85%</a:t>
                      </a:r>
                    </a:p>
                  </a:txBody>
                  <a:tcPr marL="68581" marR="68581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4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Sgo. del Estero</a:t>
                      </a:r>
                    </a:p>
                  </a:txBody>
                  <a:tcPr marL="68581" marR="6858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</a:t>
                      </a:r>
                    </a:p>
                  </a:txBody>
                  <a:tcPr marL="68581" marR="68581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75%</a:t>
                      </a:r>
                    </a:p>
                  </a:txBody>
                  <a:tcPr marL="68581" marR="68581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85%</a:t>
                      </a:r>
                    </a:p>
                  </a:txBody>
                  <a:tcPr marL="68581" marR="68581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7549">
                <a:tc grid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FUENTE: Procesamiento</a:t>
                      </a:r>
                      <a:r>
                        <a:rPr lang="es-AR" sz="2200" baseline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las Grillas A, de registros sobre realización de los ejercicios. </a:t>
                      </a:r>
                      <a:endParaRPr lang="es-AR" sz="2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2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2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2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/>
          </p:nvPr>
        </p:nvSpPr>
        <p:spPr>
          <a:xfrm>
            <a:off x="3563938" y="498475"/>
            <a:ext cx="5472112" cy="857250"/>
          </a:xfrm>
        </p:spPr>
        <p:txBody>
          <a:bodyPr lIns="0" tIns="0" rIns="0" bIns="0" anchor="t"/>
          <a:lstStyle/>
          <a:p>
            <a:pPr algn="l" eaLnBrk="1" hangingPunct="1"/>
            <a:r>
              <a:rPr lang="es-AR" altLang="es-AR" sz="2400" b="1">
                <a:solidFill>
                  <a:srgbClr val="B7196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INVOLUCRAMIENTO EN EL NIVEL SECUNDARIO</a:t>
            </a:r>
            <a:endParaRPr lang="es-ES" altLang="es-AR" sz="2400" b="1">
              <a:solidFill>
                <a:srgbClr val="B719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699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576263"/>
            <a:ext cx="335756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panose="020B0604020202020204" pitchFamily="34" charset="0"/>
            </a:endParaRPr>
          </a:p>
        </p:txBody>
      </p:sp>
      <p:sp>
        <p:nvSpPr>
          <p:cNvPr id="29701" name="2 Marcador de contenido"/>
          <p:cNvSpPr txBox="1">
            <a:spLocks/>
          </p:cNvSpPr>
          <p:nvPr/>
        </p:nvSpPr>
        <p:spPr bwMode="auto">
          <a:xfrm>
            <a:off x="7938" y="1500188"/>
            <a:ext cx="9028112" cy="4376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</p:txBody>
      </p:sp>
      <p:sp>
        <p:nvSpPr>
          <p:cNvPr id="29702" name="2 Marcador de contenido"/>
          <p:cNvSpPr txBox="1">
            <a:spLocks/>
          </p:cNvSpPr>
          <p:nvPr/>
        </p:nvSpPr>
        <p:spPr bwMode="auto">
          <a:xfrm>
            <a:off x="323850" y="1643063"/>
            <a:ext cx="8569325" cy="43068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82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E74D1C"/>
              </a:buClr>
              <a:buFont typeface="Wingdings" panose="05000000000000000000" pitchFamily="2" charset="2"/>
              <a:buChar char=""/>
            </a:pPr>
            <a:endParaRPr lang="es-ES" altLang="es-AR" sz="240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lnSpc>
                <a:spcPct val="90000"/>
              </a:lnSpc>
              <a:buClr>
                <a:srgbClr val="E74D1C"/>
              </a:buClr>
              <a:buFont typeface="Wingdings" panose="05000000000000000000" pitchFamily="2" charset="2"/>
              <a:buChar char=""/>
            </a:pPr>
            <a:endParaRPr lang="es-ES" altLang="es-AR" sz="240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54025" y="1643063"/>
          <a:ext cx="8366124" cy="411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4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4094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200" b="1" kern="120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NIVEL</a:t>
                      </a:r>
                      <a:r>
                        <a:rPr lang="es-AR" sz="2200" b="1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SECUNDARIO</a:t>
                      </a:r>
                      <a:endParaRPr lang="es-AR" sz="2200" dirty="0">
                        <a:latin typeface="Arial Narrow" panose="020B0606020202030204" pitchFamily="34" charset="0"/>
                      </a:endParaRPr>
                    </a:p>
                  </a:txBody>
                  <a:tcPr marL="91441" marR="91441" marT="45712" marB="45712">
                    <a:solidFill>
                      <a:srgbClr val="EC779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C779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C779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C779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2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C77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632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Involucramiento de…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Provincia</a:t>
                      </a:r>
                    </a:p>
                  </a:txBody>
                  <a:tcPr marL="68581" marR="68581" marT="0" marB="0">
                    <a:solidFill>
                      <a:srgbClr val="EC77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Directivos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/Docentes</a:t>
                      </a:r>
                    </a:p>
                  </a:txBody>
                  <a:tcPr marL="68581" marR="68581" marT="0" marB="0">
                    <a:solidFill>
                      <a:srgbClr val="EC77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Preceptores</a:t>
                      </a:r>
                    </a:p>
                  </a:txBody>
                  <a:tcPr marL="68581" marR="68581" marT="0" marB="0">
                    <a:solidFill>
                      <a:srgbClr val="EC77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Estudiantes </a:t>
                      </a:r>
                    </a:p>
                  </a:txBody>
                  <a:tcPr marL="68581" marR="68581" marT="0" marB="0">
                    <a:solidFill>
                      <a:srgbClr val="EC77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Familiares</a:t>
                      </a:r>
                    </a:p>
                  </a:txBody>
                  <a:tcPr marL="68581" marR="68581" marT="0" marB="0">
                    <a:solidFill>
                      <a:srgbClr val="EC77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4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Jujuy</a:t>
                      </a:r>
                    </a:p>
                  </a:txBody>
                  <a:tcPr marL="68581" marR="6858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85%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85%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65%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3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Salta</a:t>
                      </a:r>
                    </a:p>
                  </a:txBody>
                  <a:tcPr marL="68581" marR="6858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85%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65%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3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Sgo. del Estero</a:t>
                      </a:r>
                    </a:p>
                  </a:txBody>
                  <a:tcPr marL="68581" marR="6858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7549">
                <a:tc grid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FUENTE: Procesamiento del Instrumento</a:t>
                      </a:r>
                      <a:r>
                        <a:rPr lang="es-AR" sz="2200" baseline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4, Formato para la Sistematización del proceso de autoevaluación realizado en la escuela.</a:t>
                      </a:r>
                      <a:endParaRPr lang="es-AR" sz="2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29013" y="504825"/>
            <a:ext cx="5472112" cy="712788"/>
          </a:xfrm>
        </p:spPr>
        <p:txBody>
          <a:bodyPr lIns="0" tIns="0" rIns="0" bIns="0" rtlCol="0" anchor="t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2400" b="1" dirty="0">
                <a:solidFill>
                  <a:srgbClr val="B71963"/>
                </a:solidFill>
                <a:latin typeface="Arial Black" panose="020B0A04020102020204" pitchFamily="34" charset="0"/>
                <a:cs typeface="Arial" pitchFamily="34" charset="0"/>
              </a:rPr>
              <a:t>COMENTARIOS SOBRE EL INVOLUCRAMIENTO DE ACTORES</a:t>
            </a:r>
            <a:endParaRPr lang="es-ES" sz="2400" b="1" dirty="0">
              <a:solidFill>
                <a:srgbClr val="B7196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3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33591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panose="020B0604020202020204" pitchFamily="34" charset="0"/>
            </a:endParaRPr>
          </a:p>
        </p:txBody>
      </p:sp>
      <p:sp>
        <p:nvSpPr>
          <p:cNvPr id="30725" name="2 Marcador de contenido"/>
          <p:cNvSpPr txBox="1">
            <a:spLocks/>
          </p:cNvSpPr>
          <p:nvPr/>
        </p:nvSpPr>
        <p:spPr bwMode="auto">
          <a:xfrm>
            <a:off x="7938" y="1500188"/>
            <a:ext cx="9028112" cy="4376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</p:txBody>
      </p:sp>
      <p:sp>
        <p:nvSpPr>
          <p:cNvPr id="30726" name="2 Marcador de contenido"/>
          <p:cNvSpPr txBox="1">
            <a:spLocks/>
          </p:cNvSpPr>
          <p:nvPr/>
        </p:nvSpPr>
        <p:spPr bwMode="auto">
          <a:xfrm>
            <a:off x="428625" y="2000250"/>
            <a:ext cx="8428038" cy="3660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82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Clr>
                <a:srgbClr val="E74D1C"/>
              </a:buClr>
              <a:buFont typeface="Wingdings" panose="05000000000000000000" pitchFamily="2" charset="2"/>
              <a:buChar char=""/>
            </a:pPr>
            <a:r>
              <a:rPr lang="es-AR" altLang="es-AR" sz="2400" dirty="0">
                <a:solidFill>
                  <a:srgbClr val="000000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 destaca que los Grupos Promotores se conformaron y han tenido protagonismo en todas y cada una de las escuelas involucradas en ambos niveles (salvo en aquellos casos con planteles de menos de 10 integrantes). </a:t>
            </a:r>
          </a:p>
          <a:p>
            <a:pPr algn="just" eaLnBrk="1" hangingPunct="1">
              <a:lnSpc>
                <a:spcPct val="90000"/>
              </a:lnSpc>
              <a:buClr>
                <a:srgbClr val="E74D1C"/>
              </a:buClr>
              <a:buFont typeface="Wingdings" panose="05000000000000000000" pitchFamily="2" charset="2"/>
              <a:buChar char=""/>
            </a:pPr>
            <a:r>
              <a:rPr lang="es-AR" altLang="es-AR" sz="2400" dirty="0">
                <a:solidFill>
                  <a:srgbClr val="000000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En los jardines el compromiso y la participación de los actores es alto, en el siguiente orden de mayor a menor: directivos y docentes, familiares y niños/as.</a:t>
            </a:r>
          </a:p>
          <a:p>
            <a:pPr algn="just" eaLnBrk="1" hangingPunct="1">
              <a:lnSpc>
                <a:spcPct val="90000"/>
              </a:lnSpc>
              <a:buClr>
                <a:srgbClr val="E74D1C"/>
              </a:buClr>
              <a:buFont typeface="Wingdings" panose="05000000000000000000" pitchFamily="2" charset="2"/>
              <a:buChar char=""/>
            </a:pPr>
            <a:r>
              <a:rPr lang="es-AR" altLang="es-AR" sz="2400" dirty="0">
                <a:solidFill>
                  <a:srgbClr val="000000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En secundarias el compromiso y la participación de los actores se da en el siguiente orden de mayor a menor: estudiantes, preceptores, directivos/docentes y familiares. </a:t>
            </a:r>
            <a:endParaRPr lang="es-ES" altLang="es-AR" sz="20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n 2" descr="Descripción: C:\Users\Claudia\OneDrive\IACE OLGA NUEVO\Jujuy\2017\Jornada programacion\Fotos\P_20170424_133039_vHDR_Au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8072438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3 Imagen" descr="1. Caratula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24075" y="3141663"/>
            <a:ext cx="5929313" cy="2303462"/>
          </a:xfrm>
        </p:spPr>
        <p:txBody>
          <a:bodyPr lIns="0" tIns="0" rIns="0" bIns="0" rtlCol="0" anchor="t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_tradnl" sz="3200" b="1" dirty="0">
                <a:solidFill>
                  <a:srgbClr val="004F72"/>
                </a:solidFill>
                <a:latin typeface="Arial Black" panose="020B0A04020102020204" pitchFamily="34" charset="0"/>
              </a:rPr>
              <a:t>OPINIONES SOBRE UTILIDAD Y RELEVANCIA DE LOS EJERCICIOS Y EFECTOS DEL IACE EN LAS ESCUELAS </a:t>
            </a:r>
            <a:endParaRPr lang="es-ES" sz="3200" b="1" dirty="0">
              <a:solidFill>
                <a:srgbClr val="004F72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/>
          <p:cNvSpPr>
            <a:spLocks noGrp="1"/>
          </p:cNvSpPr>
          <p:nvPr>
            <p:ph type="title"/>
          </p:nvPr>
        </p:nvSpPr>
        <p:spPr>
          <a:xfrm>
            <a:off x="3492500" y="576263"/>
            <a:ext cx="5357813" cy="500062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800" b="1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TÉCNICAS</a:t>
            </a:r>
          </a:p>
        </p:txBody>
      </p:sp>
      <p:pic>
        <p:nvPicPr>
          <p:cNvPr id="33795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68313" y="1700213"/>
            <a:ext cx="8580437" cy="4246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40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Para la autoevaluación en cada escuela el IACE </a:t>
            </a:r>
            <a:r>
              <a:rPr lang="es-MX" sz="240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plantea la utilización de cuatro tipos de técnicas: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sz="2400" dirty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s-MX" sz="240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Sistematización y análisis de registros o datos existentes (en el establecimiento y en el nivel provincial).</a:t>
            </a:r>
            <a:endParaRPr lang="es-AR" sz="2400" dirty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s-MX" sz="240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Encuesta a familiares (cuestionario autoadministrable).</a:t>
            </a:r>
            <a:endParaRPr lang="es-AR" sz="2400" dirty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s-MX" sz="240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Dinámicas grupales: trabajo en pequeños grupos (de a pares o de entre 3 a 6 integrantes) y talleres más numerosos o plenarios.</a:t>
            </a:r>
            <a:endParaRPr lang="es-AR" sz="2400" dirty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s-MX" sz="240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Programación / planificación según formato.</a:t>
            </a:r>
            <a:endParaRPr lang="es-AR" sz="2400" dirty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fontAlgn="auto" hangingPunct="1">
              <a:spcBef>
                <a:spcPts val="55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endParaRPr lang="es-AR" sz="2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fontAlgn="auto" hangingPunct="1">
              <a:spcBef>
                <a:spcPts val="55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endParaRPr lang="es-AR" sz="2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Título"/>
          <p:cNvSpPr>
            <a:spLocks noGrp="1"/>
          </p:cNvSpPr>
          <p:nvPr>
            <p:ph type="title"/>
          </p:nvPr>
        </p:nvSpPr>
        <p:spPr>
          <a:xfrm>
            <a:off x="3492500" y="576263"/>
            <a:ext cx="5357813" cy="500062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800" b="1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EJERCICIOS BÁSICOS</a:t>
            </a:r>
          </a:p>
        </p:txBody>
      </p:sp>
      <p:pic>
        <p:nvPicPr>
          <p:cNvPr id="34819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12738" y="1333500"/>
            <a:ext cx="8580437" cy="5370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6AAF"/>
              </a:buClr>
              <a:defRPr/>
            </a:pPr>
            <a:r>
              <a:rPr lang="es-ES" altLang="es-AR" sz="2400" dirty="0">
                <a:solidFill>
                  <a:srgbClr val="000000"/>
                </a:solidFill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Se trata de los ejercicios mínimos a realizar en el proceso autoevaluativo: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6AAF"/>
              </a:buClr>
              <a:defRPr/>
            </a:pPr>
            <a:endParaRPr lang="es-ES" altLang="es-AR" sz="2400" dirty="0">
              <a:solidFill>
                <a:srgbClr val="000000"/>
              </a:solidFill>
              <a:latin typeface="Arial Narrow" panose="020B0606020202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6AAF"/>
              </a:buClr>
              <a:buFont typeface="+mj-lt"/>
              <a:buAutoNum type="arabicPeriod"/>
              <a:defRPr/>
            </a:pPr>
            <a:r>
              <a:rPr lang="es-ES" altLang="es-AR" sz="2400" dirty="0">
                <a:solidFill>
                  <a:srgbClr val="000000"/>
                </a:solidFill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Datos de la escuela para los últimos cinco ciclos lectivos completos y comparación con los datos provinciales correspondientes.</a:t>
            </a:r>
          </a:p>
          <a:p>
            <a:pPr marL="457200" indent="-4572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6AAF"/>
              </a:buClr>
              <a:buFont typeface="+mj-lt"/>
              <a:buAutoNum type="arabicPeriod"/>
              <a:defRPr/>
            </a:pPr>
            <a:r>
              <a:rPr lang="es-ES" altLang="es-AR" sz="2400" dirty="0">
                <a:solidFill>
                  <a:srgbClr val="000000"/>
                </a:solidFill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Consulta a familiares de estudiantes (encuesta* y/o taller).</a:t>
            </a:r>
          </a:p>
          <a:p>
            <a:pPr marL="457200" indent="-4572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6AAF"/>
              </a:buClr>
              <a:buFont typeface="+mj-lt"/>
              <a:buAutoNum type="arabicPeriod"/>
              <a:defRPr/>
            </a:pPr>
            <a:r>
              <a:rPr lang="es-ES" altLang="es-AR" sz="2400" dirty="0">
                <a:solidFill>
                  <a:srgbClr val="000000"/>
                </a:solidFill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Consulta a estudiantes (taller).</a:t>
            </a:r>
          </a:p>
          <a:p>
            <a:pPr marL="457200" indent="-4572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6AAF"/>
              </a:buClr>
              <a:buFont typeface="+mj-lt"/>
              <a:buAutoNum type="arabicPeriod"/>
              <a:defRPr/>
            </a:pPr>
            <a:r>
              <a:rPr lang="es-ES" altLang="es-AR" sz="2400" dirty="0">
                <a:solidFill>
                  <a:srgbClr val="000000"/>
                </a:solidFill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La misión de la escuela.</a:t>
            </a:r>
          </a:p>
          <a:p>
            <a:pPr marL="457200" indent="-4572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6AAF"/>
              </a:buClr>
              <a:buFont typeface="+mj-lt"/>
              <a:buAutoNum type="arabicPeriod"/>
              <a:defRPr/>
            </a:pPr>
            <a:r>
              <a:rPr lang="es-ES" altLang="es-AR" sz="2400" dirty="0">
                <a:solidFill>
                  <a:srgbClr val="000000"/>
                </a:solidFill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El significado de la calidad educativa en la escuela.</a:t>
            </a:r>
          </a:p>
          <a:p>
            <a:pPr marL="457200" indent="-4572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6AAF"/>
              </a:buClr>
              <a:buFont typeface="+mj-lt"/>
              <a:buAutoNum type="arabicPeriod"/>
              <a:defRPr/>
            </a:pPr>
            <a:r>
              <a:rPr lang="es-ES" altLang="es-AR" sz="2400" dirty="0">
                <a:solidFill>
                  <a:srgbClr val="000000"/>
                </a:solidFill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Valoración de dimensiones y variables de la calidad educativa.**</a:t>
            </a:r>
          </a:p>
          <a:p>
            <a:pPr marL="457200" indent="-4572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6AAF"/>
              </a:buClr>
              <a:buFont typeface="+mj-lt"/>
              <a:buAutoNum type="arabicPeriod"/>
              <a:defRPr/>
            </a:pPr>
            <a:r>
              <a:rPr lang="es-ES" altLang="es-AR" sz="2400" dirty="0">
                <a:solidFill>
                  <a:srgbClr val="000000"/>
                </a:solidFill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Plan de Acción para la mejora de la calidad educativa (Plan).</a:t>
            </a:r>
          </a:p>
          <a:p>
            <a:pPr algn="just" eaLnBrk="1" fontAlgn="auto" hangingPunct="1">
              <a:spcBef>
                <a:spcPts val="55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endParaRPr lang="es-AR" sz="2400" i="1" dirty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fontAlgn="auto" hangingPunct="1">
              <a:spcBef>
                <a:spcPts val="55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s-AR" sz="2200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*Se provee una base de datos computarizada para la carga de las encuestas y salidas de información en tabulados y gráficos.</a:t>
            </a:r>
          </a:p>
          <a:p>
            <a:pPr algn="just" eaLnBrk="1" fontAlgn="auto" hangingPunct="1">
              <a:spcBef>
                <a:spcPts val="55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s-AR" sz="2200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** También se brinda una base computarizada para la carga de las valoraciones y salidas de información en tabulados y gráficos.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3492500" y="188913"/>
            <a:ext cx="5357813" cy="769937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400" b="1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¿QUÉ ES EL IACE? ¿CÓMO SE LLEVA A CABO?</a:t>
            </a:r>
          </a:p>
        </p:txBody>
      </p:sp>
      <p:pic>
        <p:nvPicPr>
          <p:cNvPr id="6147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25438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4 CuadroTexto"/>
          <p:cNvSpPr txBox="1">
            <a:spLocks noChangeArrowheads="1"/>
          </p:cNvSpPr>
          <p:nvPr/>
        </p:nvSpPr>
        <p:spPr bwMode="auto">
          <a:xfrm>
            <a:off x="209550" y="1196975"/>
            <a:ext cx="8640763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IACE = Instrumento de Autoevaluación de la Calidad Educativa.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Método guiado, participativo, que a través de ejercicios, permite a los actores escolares autoevaluar la calidad educativa de sus escuelas, a partir de sus propias prácticas y experiencias. 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Culmina con la formulación de un Plan de mejora consensuado entre los diferentes actores de la escuela.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Salvo el Plan, que se difunde y adquiere carácter público, es un proceso autónomo y confidencial en el interior de cada escuela.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Durante el período considerado se aplicó en escuelas de nivel inicial y secundarias.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 realizó en el marco de convenios: </a:t>
            </a:r>
          </a:p>
          <a:p>
            <a:pPr lvl="1" algn="just" eaLnBrk="1" hangingPunct="1">
              <a:spcBef>
                <a:spcPct val="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AR" altLang="es-AR" sz="240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entre UNICEF y CEADEL </a:t>
            </a:r>
          </a:p>
          <a:p>
            <a:pPr lvl="1" algn="just" eaLnBrk="1" hangingPunct="1">
              <a:spcBef>
                <a:spcPct val="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AR" altLang="es-AR" sz="240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entre UNICEF y las áreas educativas de 3 PROVINCIAS: Jujuy, Salta y Santiago del Estero.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89325" y="393700"/>
            <a:ext cx="5554663" cy="685800"/>
          </a:xfrm>
        </p:spPr>
        <p:txBody>
          <a:bodyPr lIns="0" tIns="0" rIns="0" bIns="0" rtlCol="0" anchor="t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2400" b="1" dirty="0">
                <a:solidFill>
                  <a:srgbClr val="0077AA"/>
                </a:solidFill>
                <a:latin typeface="Arial Black" panose="020B0A04020102020204" pitchFamily="34" charset="0"/>
                <a:cs typeface="Arial" pitchFamily="34" charset="0"/>
              </a:rPr>
              <a:t>EJERCICIOS OPCIONALES Y ADICIONALES – INSTRUMENTOS </a:t>
            </a:r>
          </a:p>
        </p:txBody>
      </p:sp>
      <p:pic>
        <p:nvPicPr>
          <p:cNvPr id="35843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688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07950" y="1412875"/>
            <a:ext cx="8939213" cy="4718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s-AR" sz="240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En el nivel inicial se incluyó un ejercicio opcional referido a un tema prevalente:  </a:t>
            </a:r>
            <a:r>
              <a:rPr lang="es-AR" sz="2400" i="1" dirty="0">
                <a:latin typeface="Arial Narrow" panose="020B0606020202030204" pitchFamily="34" charset="0"/>
                <a:cs typeface="+mn-cs"/>
              </a:rPr>
              <a:t>Articulaciones entre el jardín y las escuelas primarias</a:t>
            </a:r>
            <a:r>
              <a:rPr lang="es-AR" sz="2400" dirty="0">
                <a:latin typeface="Arial Narrow" panose="020B0606020202030204" pitchFamily="34" charset="0"/>
                <a:cs typeface="+mn-cs"/>
              </a:rPr>
              <a:t>.</a:t>
            </a:r>
            <a:endParaRPr lang="es-AR" sz="2400" dirty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s-AR" sz="240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En el nivel secundario también se incluyó un ejercicio opcional referido al </a:t>
            </a:r>
            <a:r>
              <a:rPr lang="es-AR" sz="2400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Uso de información para la toma de decisiones </a:t>
            </a:r>
            <a:r>
              <a:rPr lang="es-AR" sz="240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(a pedido de la Secretaría de Evaluación del </a:t>
            </a:r>
            <a:r>
              <a:rPr lang="es-AR" sz="2400" dirty="0" err="1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MEyD</a:t>
            </a:r>
            <a:r>
              <a:rPr lang="es-AR" sz="240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nacional). 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s-AR" sz="240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En Secundarias se incluyeron tres ejercicios adicionales sobre temas emergentes, en especial sobre: </a:t>
            </a:r>
          </a:p>
          <a:p>
            <a:pPr marL="914400" lvl="1" indent="-4572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6AAF"/>
              </a:buClr>
              <a:buFont typeface="+mj-lt"/>
              <a:buAutoNum type="arabicPeriod"/>
              <a:defRPr/>
            </a:pPr>
            <a:r>
              <a:rPr lang="es-AR" sz="240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Salud integral y sexual/reproductiva, </a:t>
            </a:r>
          </a:p>
          <a:p>
            <a:pPr marL="914400" lvl="1" indent="-4572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6AAF"/>
              </a:buClr>
              <a:buFont typeface="+mj-lt"/>
              <a:buAutoNum type="arabicPeriod"/>
              <a:defRPr/>
            </a:pPr>
            <a:r>
              <a:rPr lang="es-AR" sz="240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Manifestaciones de violencia en la escuela, </a:t>
            </a:r>
          </a:p>
          <a:p>
            <a:pPr marL="914400" lvl="1" indent="-4572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6AAF"/>
              </a:buClr>
              <a:buFont typeface="+mj-lt"/>
              <a:buAutoNum type="arabicPeriod"/>
              <a:defRPr/>
            </a:pPr>
            <a:r>
              <a:rPr lang="es-AR" sz="240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Adicciones y consumos problemáticos (alcohol, tabaco, drogas…)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6AAF"/>
              </a:buClr>
              <a:defRPr/>
            </a:pPr>
            <a:endParaRPr lang="es-AR" sz="2200" dirty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6AAF"/>
              </a:buClr>
              <a:defRPr/>
            </a:pPr>
            <a:r>
              <a:rPr lang="es-AR" sz="240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 brindan, en ambos niveles, instrumentos como: cronograma para programar las actividades aplicativas y grillas o formatos para la sistematización del proceso de aplicación.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35363" y="514350"/>
            <a:ext cx="5357812" cy="695325"/>
          </a:xfrm>
        </p:spPr>
        <p:txBody>
          <a:bodyPr lIns="0" tIns="0" rIns="0" bIns="0" rtlCol="0" anchor="t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2800" b="1" dirty="0">
                <a:solidFill>
                  <a:srgbClr val="0077AA"/>
                </a:solidFill>
                <a:latin typeface="Arial Black" panose="020B0A04020102020204" pitchFamily="34" charset="0"/>
                <a:cs typeface="Arial" pitchFamily="34" charset="0"/>
              </a:rPr>
              <a:t>UTILIDAD Y RELEVANCIA DE LOS EJERCICIOS</a:t>
            </a:r>
          </a:p>
        </p:txBody>
      </p:sp>
      <p:pic>
        <p:nvPicPr>
          <p:cNvPr id="36867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79388" y="2073275"/>
            <a:ext cx="8785225" cy="3084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lvl="1" indent="-3429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s-AR" sz="240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Tanto las escuelas de nivel inicial como las secundarias han valorado como </a:t>
            </a:r>
            <a:r>
              <a:rPr lang="es-AR" sz="2400" b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muy útiles y relevantes los ejercicios básicos</a:t>
            </a:r>
            <a:r>
              <a:rPr lang="es-AR" sz="240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</a:p>
          <a:p>
            <a:pPr marL="0"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s-AR" sz="2400" dirty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1" indent="-3429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s-AR" sz="240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En las escuelas secundarias también remarcaron la </a:t>
            </a:r>
            <a:r>
              <a:rPr lang="es-AR" sz="2400" b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alta utilidad y relevancia de los ejercicios sobre temas emergentes</a:t>
            </a:r>
            <a:r>
              <a:rPr lang="es-AR" sz="240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considerándolos muy pertinentes para ese tramo etario y como herramientas que cooperan con los docentes para profundizar en esas cuestiones con los estudiantes.</a:t>
            </a:r>
          </a:p>
          <a:p>
            <a:pPr marL="0"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s-AR" altLang="es-AR" sz="2400" dirty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agen 5" descr="Descripción: C:\Users\Claudia\OneDrive\IACE OLGA NUEVO\Jujuy\2017\Jornada programacion\Fotos\20170424_1347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73463"/>
            <a:ext cx="42037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88913"/>
            <a:ext cx="42164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9550"/>
            <a:ext cx="4187825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3573463"/>
            <a:ext cx="421005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0838"/>
            <a:ext cx="8353425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3 Imagen" descr="1. Caratula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1 Título"/>
          <p:cNvSpPr>
            <a:spLocks noGrp="1"/>
          </p:cNvSpPr>
          <p:nvPr>
            <p:ph type="title"/>
          </p:nvPr>
        </p:nvSpPr>
        <p:spPr>
          <a:xfrm>
            <a:off x="2124075" y="3068638"/>
            <a:ext cx="5929313" cy="2305050"/>
          </a:xfrm>
        </p:spPr>
        <p:txBody>
          <a:bodyPr lIns="0" tIns="0" rIns="0" bIns="0" anchor="t"/>
          <a:lstStyle/>
          <a:p>
            <a:pPr algn="l" eaLnBrk="1" hangingPunct="1"/>
            <a:r>
              <a:rPr lang="es-ES_tradnl" altLang="es-AR" sz="3200" b="1">
                <a:solidFill>
                  <a:srgbClr val="004F72"/>
                </a:solidFill>
                <a:latin typeface="Arial Black" panose="020B0A04020102020204" pitchFamily="34" charset="0"/>
              </a:rPr>
              <a:t>PLANES FORMULADOS</a:t>
            </a:r>
            <a:br>
              <a:rPr lang="es-ES_tradnl" altLang="es-AR" sz="3200" b="1">
                <a:solidFill>
                  <a:srgbClr val="004F72"/>
                </a:solidFill>
                <a:latin typeface="Arial Black" panose="020B0A04020102020204" pitchFamily="34" charset="0"/>
              </a:rPr>
            </a:br>
            <a:r>
              <a:rPr lang="es-ES_tradnl" altLang="es-AR" sz="3200" b="1">
                <a:solidFill>
                  <a:srgbClr val="004F72"/>
                </a:solidFill>
                <a:latin typeface="Arial Black" panose="020B0A04020102020204" pitchFamily="34" charset="0"/>
              </a:rPr>
              <a:t>Síntesis de problemas priorizados y acciones superadoras propuestas</a:t>
            </a:r>
            <a:endParaRPr lang="es-ES" altLang="es-AR" sz="3200" b="1">
              <a:solidFill>
                <a:srgbClr val="004F72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Título"/>
          <p:cNvSpPr>
            <a:spLocks noGrp="1"/>
          </p:cNvSpPr>
          <p:nvPr>
            <p:ph type="title"/>
          </p:nvPr>
        </p:nvSpPr>
        <p:spPr>
          <a:xfrm>
            <a:off x="3419475" y="544513"/>
            <a:ext cx="5357813" cy="566737"/>
          </a:xfrm>
        </p:spPr>
        <p:txBody>
          <a:bodyPr lIns="0" tIns="0" rIns="0" bIns="0" anchor="t"/>
          <a:lstStyle/>
          <a:p>
            <a:pPr algn="l" eaLnBrk="1" hangingPunct="1"/>
            <a:r>
              <a:rPr lang="es-AR" altLang="es-AR" sz="2800" b="1">
                <a:solidFill>
                  <a:srgbClr val="B7196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PLANES FORMULADOS…</a:t>
            </a:r>
            <a:endParaRPr lang="es-ES" altLang="es-AR" sz="2800" b="1">
              <a:solidFill>
                <a:srgbClr val="B71963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0963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33591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panose="020B0604020202020204" pitchFamily="34" charset="0"/>
            </a:endParaRPr>
          </a:p>
        </p:txBody>
      </p:sp>
      <p:sp>
        <p:nvSpPr>
          <p:cNvPr id="40965" name="2 Marcador de contenido"/>
          <p:cNvSpPr txBox="1">
            <a:spLocks/>
          </p:cNvSpPr>
          <p:nvPr/>
        </p:nvSpPr>
        <p:spPr bwMode="auto">
          <a:xfrm>
            <a:off x="136525" y="1557338"/>
            <a:ext cx="9028113" cy="4175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24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330200" y="1557338"/>
            <a:ext cx="8640763" cy="467995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marL="447675" indent="-382588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fontAlgn="auto">
              <a:spcBef>
                <a:spcPts val="5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s-AR" altLang="es-AR" sz="2200" b="1" dirty="0">
                <a:solidFill>
                  <a:srgbClr val="B71963"/>
                </a:solidFill>
                <a:latin typeface="Arial Black" panose="020B0A04020102020204" pitchFamily="34" charset="0"/>
                <a:ea typeface="+mj-ea"/>
              </a:rPr>
              <a:t>… EN RELACIÓN CON LAS ESCUELAS INVOLUCRADAS</a:t>
            </a:r>
          </a:p>
          <a:p>
            <a:pPr marL="0" indent="0" fontAlgn="auto">
              <a:spcBef>
                <a:spcPts val="5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endParaRPr lang="es-AR" altLang="es-AR" sz="2400" b="1" dirty="0">
              <a:solidFill>
                <a:srgbClr val="FF0000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E74D1C"/>
              </a:buClr>
              <a:buFont typeface="Wingdings" charset="2"/>
              <a:buChar char=""/>
              <a:defRPr/>
            </a:pPr>
            <a:r>
              <a:rPr lang="es-AR" altLang="es-AR" sz="2400" dirty="0">
                <a:solidFill>
                  <a:srgbClr val="000000"/>
                </a:solidFill>
                <a:latin typeface="Arial Narrow" panose="020B0606020202030204" pitchFamily="34" charset="0"/>
                <a:cs typeface="Arial Unicode MS" pitchFamily="32" charset="0"/>
              </a:rPr>
              <a:t>En los jardines de Salta y </a:t>
            </a:r>
            <a:r>
              <a:rPr lang="es-AR" altLang="es-AR" sz="2400" dirty="0" err="1">
                <a:solidFill>
                  <a:srgbClr val="000000"/>
                </a:solidFill>
                <a:latin typeface="Arial Narrow" panose="020B0606020202030204" pitchFamily="34" charset="0"/>
                <a:cs typeface="Arial Unicode MS" pitchFamily="32" charset="0"/>
              </a:rPr>
              <a:t>Sgo</a:t>
            </a:r>
            <a:r>
              <a:rPr lang="es-AR" altLang="es-AR" sz="2400" dirty="0">
                <a:solidFill>
                  <a:srgbClr val="000000"/>
                </a:solidFill>
                <a:latin typeface="Arial Narrow" panose="020B0606020202030204" pitchFamily="34" charset="0"/>
                <a:cs typeface="Arial Unicode MS" pitchFamily="32" charset="0"/>
              </a:rPr>
              <a:t>. del Estero el 100% de las escuelas involucradas ha formulado su Plan. Aunque en Jujuy aún no finalizó la aplicación, es esperable que así también suceda, dados los antecedentes de aplicaciones previas. 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E74D1C"/>
              </a:buClr>
              <a:buFont typeface="Wingdings" charset="2"/>
              <a:buChar char=""/>
              <a:defRPr/>
            </a:pPr>
            <a:r>
              <a:rPr lang="es-AR" altLang="es-AR" sz="2400" dirty="0">
                <a:solidFill>
                  <a:srgbClr val="000000"/>
                </a:solidFill>
                <a:latin typeface="Arial Narrow" panose="020B0606020202030204" pitchFamily="34" charset="0"/>
                <a:cs typeface="Arial Unicode MS" pitchFamily="32" charset="0"/>
              </a:rPr>
              <a:t>En las secundarias de Salta, el 80% formuló su Plan, mientras que en </a:t>
            </a:r>
            <a:r>
              <a:rPr lang="es-AR" altLang="es-AR" sz="2400" dirty="0" err="1">
                <a:solidFill>
                  <a:srgbClr val="000000"/>
                </a:solidFill>
                <a:latin typeface="Arial Narrow" panose="020B0606020202030204" pitchFamily="34" charset="0"/>
                <a:cs typeface="Arial Unicode MS" pitchFamily="32" charset="0"/>
              </a:rPr>
              <a:t>Sgo</a:t>
            </a:r>
            <a:r>
              <a:rPr lang="es-AR" altLang="es-AR" sz="2400" dirty="0">
                <a:solidFill>
                  <a:srgbClr val="000000"/>
                </a:solidFill>
                <a:latin typeface="Arial Narrow" panose="020B0606020202030204" pitchFamily="34" charset="0"/>
                <a:cs typeface="Arial Unicode MS" pitchFamily="32" charset="0"/>
              </a:rPr>
              <a:t>. del Estero fue el 100%. Jujuy aún no finalizó su aplicación, pero es esperable que también se formulen el 100% de los planes.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E74D1C"/>
              </a:buClr>
              <a:buFont typeface="Wingdings" charset="2"/>
              <a:buChar char=""/>
              <a:defRPr/>
            </a:pPr>
            <a:r>
              <a:rPr lang="es-AR" altLang="es-AR" sz="2400" dirty="0">
                <a:solidFill>
                  <a:srgbClr val="000000"/>
                </a:solidFill>
                <a:latin typeface="Arial Narrow" panose="020B0606020202030204" pitchFamily="34" charset="0"/>
                <a:cs typeface="Arial Unicode MS" pitchFamily="32" charset="0"/>
              </a:rPr>
              <a:t> De las </a:t>
            </a:r>
            <a:r>
              <a:rPr lang="es-AR" altLang="es-AR" sz="2400" dirty="0">
                <a:latin typeface="Arial Narrow" panose="020B0606020202030204" pitchFamily="34" charset="0"/>
                <a:cs typeface="Arial Unicode MS" pitchFamily="32" charset="0"/>
              </a:rPr>
              <a:t>277 escuelas son 271 </a:t>
            </a:r>
            <a:r>
              <a:rPr lang="es-AR" altLang="es-AR" sz="2400" dirty="0">
                <a:solidFill>
                  <a:srgbClr val="000000"/>
                </a:solidFill>
                <a:latin typeface="Arial Narrow" panose="020B0606020202030204" pitchFamily="34" charset="0"/>
                <a:cs typeface="Arial Unicode MS" pitchFamily="32" charset="0"/>
              </a:rPr>
              <a:t>(98%) las que habrán completado el proceso aplicativo con su Plan formulado.</a:t>
            </a:r>
          </a:p>
          <a:p>
            <a:pPr marL="342900" indent="-342900" fontAlgn="auto">
              <a:spcBef>
                <a:spcPts val="5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s-AR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 fontAlgn="auto">
              <a:spcBef>
                <a:spcPts val="5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s-AR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 fontAlgn="auto">
              <a:spcBef>
                <a:spcPts val="5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s-AR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 fontAlgn="auto">
              <a:spcBef>
                <a:spcPts val="5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s-AR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507413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63938" y="393700"/>
            <a:ext cx="5491162" cy="815975"/>
          </a:xfrm>
        </p:spPr>
        <p:txBody>
          <a:bodyPr lIns="0" tIns="0" rIns="0" bIns="0" rtlCol="0" anchor="t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2800" b="1" dirty="0">
                <a:solidFill>
                  <a:srgbClr val="0077AA"/>
                </a:solidFill>
                <a:latin typeface="Arial Black" panose="020B0A04020102020204" pitchFamily="34" charset="0"/>
                <a:cs typeface="Arial" pitchFamily="34" charset="0"/>
              </a:rPr>
              <a:t>NIVEL INICIAL: problemas y acciones superadoras</a:t>
            </a:r>
          </a:p>
        </p:txBody>
      </p:sp>
      <p:pic>
        <p:nvPicPr>
          <p:cNvPr id="43011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12738" y="1333500"/>
            <a:ext cx="8580437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55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endParaRPr lang="es-AR" sz="2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250825" y="1358900"/>
          <a:ext cx="8593138" cy="4968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5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613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AR" sz="2400" b="1" cap="all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Dimensión I: </a:t>
                      </a:r>
                      <a:r>
                        <a:rPr lang="es-AR" sz="2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RESULTADOS Y TRAYECTORIAS EDUCATIVAS DE LOS NIÑOS/AS</a:t>
                      </a:r>
                      <a:endParaRPr lang="es-A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6" marR="68586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A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30"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Narrow" panose="020B0606020202030204" pitchFamily="34" charset="0"/>
                        </a:rPr>
                        <a:t>PROBLEMAS</a:t>
                      </a:r>
                      <a:r>
                        <a:rPr lang="es-AR" sz="2000" baseline="0" dirty="0">
                          <a:latin typeface="Arial Narrow" panose="020B0606020202030204" pitchFamily="34" charset="0"/>
                        </a:rPr>
                        <a:t> PRIORIZADOS</a:t>
                      </a:r>
                      <a:endParaRPr lang="es-AR" sz="2000" dirty="0">
                        <a:latin typeface="Arial Narrow" panose="020B0606020202030204" pitchFamily="34" charset="0"/>
                      </a:endParaRPr>
                    </a:p>
                  </a:txBody>
                  <a:tcPr marL="91448" marR="91448" marT="45726" marB="45726"/>
                </a:tc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Narrow" panose="020B0606020202030204" pitchFamily="34" charset="0"/>
                        </a:rPr>
                        <a:t>ACCIONES SUPERADORAS</a:t>
                      </a:r>
                    </a:p>
                  </a:txBody>
                  <a:tcPr marL="91448" marR="91448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04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Escaso cumplimiento e internalización de las normas institucionales por parte de los niños. </a:t>
                      </a:r>
                      <a:endParaRPr lang="es-A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Narrow" panose="020B0606020202030204" pitchFamily="34" charset="0"/>
                        </a:rPr>
                        <a:t>Trabajar con los niños sobre normas de convivencia y hábitos. </a:t>
                      </a:r>
                    </a:p>
                    <a:p>
                      <a:r>
                        <a:rPr lang="es-AR" sz="2000" dirty="0">
                          <a:latin typeface="Arial Narrow" panose="020B0606020202030204" pitchFamily="34" charset="0"/>
                        </a:rPr>
                        <a:t>Juegos reglados/ dramatizaciones/ talleres/ exposiciones y otros resaltando valores.</a:t>
                      </a:r>
                    </a:p>
                    <a:p>
                      <a:r>
                        <a:rPr lang="es-AR" sz="2000" dirty="0">
                          <a:latin typeface="Arial Narrow" panose="020B0606020202030204" pitchFamily="34" charset="0"/>
                        </a:rPr>
                        <a:t>Realizar reuniones con padres sobre: la importancia del respeto por los horarios, la asistencia a clases y los límites.</a:t>
                      </a:r>
                    </a:p>
                    <a:p>
                      <a:r>
                        <a:rPr lang="es-AR" sz="2000" dirty="0">
                          <a:latin typeface="Arial Narrow" panose="020B0606020202030204" pitchFamily="34" charset="0"/>
                        </a:rPr>
                        <a:t>Elaborar o reelaborar acuerdos de convivencia institucional.</a:t>
                      </a:r>
                    </a:p>
                  </a:txBody>
                  <a:tcPr marL="91448" marR="91448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56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Alto porcentaje de ausentismo, inasistencias injustificadas y tardanzas en el nivel inicial. </a:t>
                      </a:r>
                      <a:endParaRPr lang="es-A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Narrow" panose="020B0606020202030204" pitchFamily="34" charset="0"/>
                        </a:rPr>
                        <a:t>Registrar en cada sala las asistencias e inasistencias diarias para llevar un control conjunto con los alumnos.</a:t>
                      </a:r>
                    </a:p>
                    <a:p>
                      <a:r>
                        <a:rPr lang="es-AR" sz="2000" dirty="0">
                          <a:latin typeface="Arial Narrow" panose="020B0606020202030204" pitchFamily="34" charset="0"/>
                        </a:rPr>
                        <a:t>Revisar de manera participativa el contrato pedagógico existente. </a:t>
                      </a:r>
                    </a:p>
                    <a:p>
                      <a:r>
                        <a:rPr lang="es-AR" sz="2000" dirty="0">
                          <a:latin typeface="Arial Narrow" panose="020B0606020202030204" pitchFamily="34" charset="0"/>
                        </a:rPr>
                        <a:t>Convocar a los padres a talleres sobre responsabilidad civil.</a:t>
                      </a:r>
                    </a:p>
                  </a:txBody>
                  <a:tcPr marL="91448" marR="91448"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Título"/>
          <p:cNvSpPr>
            <a:spLocks noGrp="1"/>
          </p:cNvSpPr>
          <p:nvPr>
            <p:ph type="title"/>
          </p:nvPr>
        </p:nvSpPr>
        <p:spPr>
          <a:xfrm>
            <a:off x="3492500" y="576263"/>
            <a:ext cx="5357813" cy="836612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800" b="1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NIVEL INICIAL …</a:t>
            </a:r>
          </a:p>
        </p:txBody>
      </p:sp>
      <p:pic>
        <p:nvPicPr>
          <p:cNvPr id="44035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12738" y="1333500"/>
            <a:ext cx="8580437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55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endParaRPr lang="es-AR" sz="2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333375" y="1887538"/>
          <a:ext cx="8591550" cy="3716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5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5413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AR" sz="2400" b="1" cap="all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Dimensión </a:t>
                      </a:r>
                      <a:r>
                        <a:rPr lang="es-AR" sz="2400" b="1" cap="all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iI</a:t>
                      </a:r>
                      <a:r>
                        <a:rPr lang="es-AR" sz="2400" b="1" cap="all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Perfiles y desempeños docentes</a:t>
                      </a:r>
                      <a:endParaRPr lang="es-A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3" marR="68573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A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50"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Narrow" panose="020B0606020202030204" pitchFamily="34" charset="0"/>
                        </a:rPr>
                        <a:t>PROBLEMAS</a:t>
                      </a:r>
                      <a:r>
                        <a:rPr lang="es-AR" sz="2000" baseline="0" dirty="0">
                          <a:latin typeface="Arial Narrow" panose="020B0606020202030204" pitchFamily="34" charset="0"/>
                        </a:rPr>
                        <a:t> PRIORIZADOS</a:t>
                      </a:r>
                      <a:endParaRPr lang="es-AR" sz="2000" dirty="0">
                        <a:latin typeface="Arial Narrow" panose="020B0606020202030204" pitchFamily="34" charset="0"/>
                      </a:endParaRPr>
                    </a:p>
                  </a:txBody>
                  <a:tcPr marL="91431" marR="91431" marT="45721" marB="45721"/>
                </a:tc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Narrow" panose="020B0606020202030204" pitchFamily="34" charset="0"/>
                        </a:rPr>
                        <a:t>ACCIONES SUPERADORAS</a:t>
                      </a:r>
                    </a:p>
                  </a:txBody>
                  <a:tcPr marL="91431" marR="91431"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98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Poca utilización del juego con intencionalidad pedagógica y como estrategia de aprendizaje. </a:t>
                      </a: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Narrow" panose="020B0606020202030204" pitchFamily="34" charset="0"/>
                        </a:rPr>
                        <a:t>Realizar capacitación docente sobre el juego como estrategia pedagógica. </a:t>
                      </a:r>
                    </a:p>
                    <a:p>
                      <a:r>
                        <a:rPr lang="es-AR" sz="2000" dirty="0">
                          <a:latin typeface="Arial Narrow" panose="020B0606020202030204" pitchFamily="34" charset="0"/>
                        </a:rPr>
                        <a:t>Elaborar una planificación que responda a los lineamientos del enfoque globalizador y alfabetización inicial.</a:t>
                      </a:r>
                    </a:p>
                    <a:p>
                      <a:r>
                        <a:rPr lang="es-AR" sz="2000" dirty="0">
                          <a:latin typeface="Arial Narrow" panose="020B0606020202030204" pitchFamily="34" charset="0"/>
                        </a:rPr>
                        <a:t>Generar reuniones de socialización de experiencias significativas. </a:t>
                      </a:r>
                    </a:p>
                    <a:p>
                      <a:r>
                        <a:rPr lang="es-AR" sz="2000" dirty="0">
                          <a:latin typeface="Arial Narrow" panose="020B0606020202030204" pitchFamily="34" charset="0"/>
                        </a:rPr>
                        <a:t>Autocapacitación: realizar encuentros con los colegas para compartir bibliografía.</a:t>
                      </a:r>
                    </a:p>
                  </a:txBody>
                  <a:tcPr marL="91431" marR="91431"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Título"/>
          <p:cNvSpPr>
            <a:spLocks noGrp="1"/>
          </p:cNvSpPr>
          <p:nvPr>
            <p:ph type="title"/>
          </p:nvPr>
        </p:nvSpPr>
        <p:spPr>
          <a:xfrm>
            <a:off x="3535363" y="184150"/>
            <a:ext cx="5357812" cy="500063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800" b="1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NIVEL INICIAL…</a:t>
            </a:r>
          </a:p>
        </p:txBody>
      </p:sp>
      <p:pic>
        <p:nvPicPr>
          <p:cNvPr id="45059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15888"/>
            <a:ext cx="33591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12738" y="1333500"/>
            <a:ext cx="8580437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55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endParaRPr lang="es-AR" sz="2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287338" y="981075"/>
          <a:ext cx="8677275" cy="5632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1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881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AR" sz="2400" b="1" cap="all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Dimensión </a:t>
                      </a:r>
                      <a:r>
                        <a:rPr lang="es-AR" sz="2400" b="1" cap="all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iI</a:t>
                      </a:r>
                      <a:r>
                        <a:rPr lang="es-AR" sz="2400" b="1" cap="all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Perfiles y desempeños docentes (cont.)</a:t>
                      </a:r>
                      <a:endParaRPr lang="es-A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8" marR="68588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A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89"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Narrow" panose="020B0606020202030204" pitchFamily="34" charset="0"/>
                        </a:rPr>
                        <a:t>PROBLEMAS</a:t>
                      </a:r>
                      <a:r>
                        <a:rPr lang="es-AR" sz="2000" baseline="0" dirty="0">
                          <a:latin typeface="Arial Narrow" panose="020B0606020202030204" pitchFamily="34" charset="0"/>
                        </a:rPr>
                        <a:t> PRIORIZADOS</a:t>
                      </a:r>
                      <a:endParaRPr lang="es-AR" sz="2000" dirty="0">
                        <a:latin typeface="Arial Narrow" panose="020B0606020202030204" pitchFamily="34" charset="0"/>
                      </a:endParaRPr>
                    </a:p>
                  </a:txBody>
                  <a:tcPr marL="91451" marR="91451" marT="45715" marB="45715"/>
                </a:tc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Narrow" panose="020B0606020202030204" pitchFamily="34" charset="0"/>
                        </a:rPr>
                        <a:t>ACCIONES SUPERADORAS</a:t>
                      </a:r>
                    </a:p>
                  </a:txBody>
                  <a:tcPr marL="91451" marR="91451" marT="45715" marB="457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52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Escasa capacitación en servicio en áreas como lengua, matemática y TIC. </a:t>
                      </a: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r>
                        <a:rPr lang="es-AR" sz="20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Realizar encuentros de capacitación mensuales sobre: ciencias naturales, educación sexual, ciencias sociales, matemática, alfabetización inicial, interculturalidad, didáctica del nivel inicial.</a:t>
                      </a:r>
                    </a:p>
                    <a:p>
                      <a:r>
                        <a:rPr lang="es-AR" sz="20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Suscribirse a revistas digitales. Capacitación on line (Internet).</a:t>
                      </a:r>
                    </a:p>
                    <a:p>
                      <a:r>
                        <a:rPr lang="es-AR" sz="20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Generar la biblioteca del aula.</a:t>
                      </a:r>
                      <a:endParaRPr lang="es-AR" sz="2000" dirty="0">
                        <a:latin typeface="Arial Narrow" panose="020B0606020202030204" pitchFamily="34" charset="0"/>
                      </a:endParaRPr>
                    </a:p>
                  </a:txBody>
                  <a:tcPr marL="91451" marR="91451" marT="45715" marB="457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52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3. Falta de espacio, tiempo y acuerdos para realizar actividades de articulación entre jardín y primaria.</a:t>
                      </a:r>
                      <a:endParaRPr lang="es-AR" sz="20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Narrow" panose="020B0606020202030204" pitchFamily="34" charset="0"/>
                        </a:rPr>
                        <a:t>Visitas a las aulas (</a:t>
                      </a:r>
                      <a:r>
                        <a:rPr lang="es-AR" sz="2000" dirty="0" err="1">
                          <a:latin typeface="Arial Narrow" panose="020B0606020202030204" pitchFamily="34" charset="0"/>
                        </a:rPr>
                        <a:t>p.e</a:t>
                      </a:r>
                      <a:r>
                        <a:rPr lang="es-AR" sz="2000" dirty="0">
                          <a:latin typeface="Arial Narrow" panose="020B0606020202030204" pitchFamily="34" charset="0"/>
                        </a:rPr>
                        <a:t>.: los chicos de jardín asisten a primer grado para la narración de cuentos y los niños de primer grado participan en un acto de jardín).</a:t>
                      </a:r>
                    </a:p>
                    <a:p>
                      <a:r>
                        <a:rPr lang="es-AR" sz="2000" dirty="0">
                          <a:latin typeface="Arial Narrow" panose="020B0606020202030204" pitchFamily="34" charset="0"/>
                        </a:rPr>
                        <a:t>Consensuar criterios en relación con los diseños curriculares, los contenidos, actividades, estrategias y modos de evaluar.</a:t>
                      </a:r>
                    </a:p>
                    <a:p>
                      <a:r>
                        <a:rPr lang="es-AR" sz="2000" dirty="0">
                          <a:latin typeface="Arial Narrow" panose="020B0606020202030204" pitchFamily="34" charset="0"/>
                        </a:rPr>
                        <a:t>Revalorizar la información del Legajo Único del Alumno (LUA) en conjunto con el nivel primario,</a:t>
                      </a:r>
                    </a:p>
                  </a:txBody>
                  <a:tcPr marL="91451" marR="91451" marT="45715" marB="4571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1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37084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 Título"/>
          <p:cNvSpPr txBox="1">
            <a:spLocks/>
          </p:cNvSpPr>
          <p:nvPr/>
        </p:nvSpPr>
        <p:spPr bwMode="auto">
          <a:xfrm>
            <a:off x="3786188" y="188913"/>
            <a:ext cx="53578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defRPr/>
            </a:pPr>
            <a:r>
              <a:rPr lang="es-ES" altLang="es-AR" sz="2400" b="1" dirty="0">
                <a:solidFill>
                  <a:srgbClr val="0077AA"/>
                </a:solidFill>
                <a:latin typeface="Arial Black" pitchFamily="34" charset="0"/>
                <a:ea typeface="+mj-ea"/>
                <a:cs typeface="Arial" charset="0"/>
              </a:rPr>
              <a:t>JUJUY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5583371" cy="5592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onector 15"/>
          <p:cNvSpPr/>
          <p:nvPr/>
        </p:nvSpPr>
        <p:spPr>
          <a:xfrm>
            <a:off x="4283968" y="5445224"/>
            <a:ext cx="144462" cy="142875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</a:t>
            </a:r>
            <a:endParaRPr lang="es-AR" dirty="0"/>
          </a:p>
        </p:txBody>
      </p:sp>
      <p:sp>
        <p:nvSpPr>
          <p:cNvPr id="11" name="Conector 2"/>
          <p:cNvSpPr/>
          <p:nvPr/>
        </p:nvSpPr>
        <p:spPr>
          <a:xfrm>
            <a:off x="4067944" y="5449821"/>
            <a:ext cx="144463" cy="142875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b="1" spc="50" dirty="0">
                <a:ln w="9525" cmpd="sng">
                  <a:solidFill>
                    <a:srgbClr val="9BBB59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</a:t>
            </a:r>
            <a:endParaRPr lang="es-AR" dirty="0">
              <a:ln w="9525" cmpd="sng">
                <a:solidFill>
                  <a:srgbClr val="9BBB59"/>
                </a:solidFill>
                <a:prstDash val="solid"/>
              </a:ln>
              <a:solidFill>
                <a:srgbClr val="9BBB59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660232" y="1052736"/>
            <a:ext cx="2304256" cy="1800200"/>
          </a:xfrm>
          <a:prstGeom prst="rect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600" dirty="0"/>
              <a:t>INICIAL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1600" dirty="0"/>
              <a:t>S. S. Jujuy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1600" dirty="0"/>
              <a:t>Palpalá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1600" dirty="0"/>
              <a:t>San Pedro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1600" dirty="0"/>
              <a:t>El </a:t>
            </a:r>
            <a:r>
              <a:rPr lang="es-AR" sz="1600" dirty="0" err="1"/>
              <a:t>carmen</a:t>
            </a:r>
            <a:endParaRPr lang="es-AR" sz="1600" dirty="0"/>
          </a:p>
          <a:p>
            <a:pPr marL="342900" indent="-342900">
              <a:buFont typeface="+mj-lt"/>
              <a:buAutoNum type="arabicPeriod"/>
            </a:pPr>
            <a:r>
              <a:rPr lang="es-AR" sz="1600" dirty="0"/>
              <a:t>San Antonio</a:t>
            </a:r>
          </a:p>
          <a:p>
            <a:endParaRPr lang="es-AR" dirty="0"/>
          </a:p>
        </p:txBody>
      </p:sp>
      <p:sp>
        <p:nvSpPr>
          <p:cNvPr id="14" name="Rectángulo 13"/>
          <p:cNvSpPr/>
          <p:nvPr/>
        </p:nvSpPr>
        <p:spPr>
          <a:xfrm>
            <a:off x="6660232" y="3068960"/>
            <a:ext cx="2304256" cy="3576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600" dirty="0"/>
              <a:t>SECUNDARIO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1600" dirty="0"/>
              <a:t>S. S. Jujuy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1600" dirty="0"/>
              <a:t>Palpalá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1600" dirty="0"/>
              <a:t>San Pedro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1600" dirty="0" err="1"/>
              <a:t>Yavi</a:t>
            </a:r>
            <a:endParaRPr lang="es-AR" sz="1600" dirty="0"/>
          </a:p>
          <a:p>
            <a:pPr marL="342900" indent="-342900">
              <a:buFont typeface="+mj-lt"/>
              <a:buAutoNum type="arabicPeriod"/>
            </a:pPr>
            <a:r>
              <a:rPr lang="es-AR" sz="1600" dirty="0"/>
              <a:t>Santa Catalina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1600" dirty="0"/>
              <a:t>Rinconada 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1600" dirty="0" err="1"/>
              <a:t>Cochinoca</a:t>
            </a:r>
            <a:r>
              <a:rPr lang="es-AR" sz="16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1600" dirty="0" err="1"/>
              <a:t>Humhuaca</a:t>
            </a:r>
            <a:endParaRPr lang="es-AR" sz="1600" dirty="0"/>
          </a:p>
          <a:p>
            <a:pPr marL="342900" indent="-342900">
              <a:buFont typeface="+mj-lt"/>
              <a:buAutoNum type="arabicPeriod"/>
            </a:pPr>
            <a:r>
              <a:rPr lang="es-AR" sz="1600" dirty="0"/>
              <a:t>Tilcara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1600" dirty="0"/>
              <a:t>Valle Grande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1600" dirty="0" err="1"/>
              <a:t>Susques</a:t>
            </a:r>
            <a:endParaRPr lang="es-AR" sz="1600" dirty="0"/>
          </a:p>
          <a:p>
            <a:pPr marL="342900" indent="-342900">
              <a:buFont typeface="+mj-lt"/>
              <a:buAutoNum type="arabicPeriod"/>
            </a:pPr>
            <a:r>
              <a:rPr lang="es-AR" sz="1600" dirty="0"/>
              <a:t>Yuto</a:t>
            </a:r>
          </a:p>
          <a:p>
            <a:pPr marL="342900" indent="-342900">
              <a:buFont typeface="+mj-lt"/>
              <a:buAutoNum type="arabicPeriod"/>
            </a:pPr>
            <a:endParaRPr lang="es-AR" dirty="0"/>
          </a:p>
        </p:txBody>
      </p:sp>
      <p:sp>
        <p:nvSpPr>
          <p:cNvPr id="17" name="Conector 15"/>
          <p:cNvSpPr/>
          <p:nvPr/>
        </p:nvSpPr>
        <p:spPr>
          <a:xfrm>
            <a:off x="4127649" y="5650159"/>
            <a:ext cx="144462" cy="142875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es-AR" dirty="0"/>
          </a:p>
        </p:txBody>
      </p:sp>
      <p:sp>
        <p:nvSpPr>
          <p:cNvPr id="18" name="Conector 15"/>
          <p:cNvSpPr/>
          <p:nvPr/>
        </p:nvSpPr>
        <p:spPr>
          <a:xfrm>
            <a:off x="4706680" y="5552833"/>
            <a:ext cx="144462" cy="142875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</a:t>
            </a:r>
            <a:endParaRPr lang="es-AR" dirty="0"/>
          </a:p>
        </p:txBody>
      </p:sp>
      <p:sp>
        <p:nvSpPr>
          <p:cNvPr id="23" name="Conector 15"/>
          <p:cNvSpPr/>
          <p:nvPr/>
        </p:nvSpPr>
        <p:spPr>
          <a:xfrm>
            <a:off x="3856303" y="5989766"/>
            <a:ext cx="144462" cy="142875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4</a:t>
            </a:r>
          </a:p>
        </p:txBody>
      </p:sp>
      <p:sp>
        <p:nvSpPr>
          <p:cNvPr id="24" name="Conector 15"/>
          <p:cNvSpPr/>
          <p:nvPr/>
        </p:nvSpPr>
        <p:spPr>
          <a:xfrm>
            <a:off x="3636169" y="5877272"/>
            <a:ext cx="144462" cy="142875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5</a:t>
            </a:r>
            <a:endParaRPr lang="es-AR" dirty="0"/>
          </a:p>
        </p:txBody>
      </p:sp>
      <p:sp>
        <p:nvSpPr>
          <p:cNvPr id="27" name="Conector 2"/>
          <p:cNvSpPr/>
          <p:nvPr/>
        </p:nvSpPr>
        <p:spPr>
          <a:xfrm>
            <a:off x="3894998" y="5650160"/>
            <a:ext cx="144463" cy="142875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b="1" spc="50" dirty="0">
                <a:ln w="9525" cmpd="sng">
                  <a:solidFill>
                    <a:srgbClr val="9BBB59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</a:t>
            </a:r>
            <a:endParaRPr lang="es-AR" dirty="0">
              <a:ln w="9525" cmpd="sng">
                <a:solidFill>
                  <a:srgbClr val="9BBB59"/>
                </a:solidFill>
                <a:prstDash val="solid"/>
              </a:ln>
            </a:endParaRPr>
          </a:p>
        </p:txBody>
      </p:sp>
      <p:sp>
        <p:nvSpPr>
          <p:cNvPr id="28" name="Conector 2"/>
          <p:cNvSpPr/>
          <p:nvPr/>
        </p:nvSpPr>
        <p:spPr>
          <a:xfrm>
            <a:off x="4504101" y="5552832"/>
            <a:ext cx="144463" cy="142875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b="1" spc="50" dirty="0">
                <a:ln w="9525" cmpd="sng">
                  <a:solidFill>
                    <a:srgbClr val="9BBB59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</a:t>
            </a:r>
            <a:endParaRPr lang="es-AR" dirty="0">
              <a:ln w="9525" cmpd="sng">
                <a:solidFill>
                  <a:srgbClr val="9BBB59"/>
                </a:solidFill>
                <a:prstDash val="solid"/>
              </a:ln>
            </a:endParaRPr>
          </a:p>
        </p:txBody>
      </p:sp>
      <p:sp>
        <p:nvSpPr>
          <p:cNvPr id="29" name="Conector 2"/>
          <p:cNvSpPr/>
          <p:nvPr/>
        </p:nvSpPr>
        <p:spPr>
          <a:xfrm>
            <a:off x="3871629" y="4388730"/>
            <a:ext cx="144463" cy="142875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b="1" spc="50" dirty="0">
                <a:ln w="9525" cmpd="sng">
                  <a:solidFill>
                    <a:srgbClr val="9BBB59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9</a:t>
            </a:r>
            <a:endParaRPr lang="es-AR" dirty="0">
              <a:ln w="9525" cmpd="sng">
                <a:solidFill>
                  <a:srgbClr val="9BBB59"/>
                </a:solidFill>
                <a:prstDash val="solid"/>
              </a:ln>
            </a:endParaRPr>
          </a:p>
        </p:txBody>
      </p:sp>
      <p:sp>
        <p:nvSpPr>
          <p:cNvPr id="30" name="Conector 2"/>
          <p:cNvSpPr/>
          <p:nvPr/>
        </p:nvSpPr>
        <p:spPr>
          <a:xfrm>
            <a:off x="2555776" y="1412776"/>
            <a:ext cx="144463" cy="142875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b="1" spc="50" dirty="0">
                <a:ln w="9525" cmpd="sng">
                  <a:solidFill>
                    <a:srgbClr val="9BBB59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5</a:t>
            </a:r>
            <a:endParaRPr lang="es-AR" dirty="0">
              <a:ln w="9525" cmpd="sng">
                <a:solidFill>
                  <a:srgbClr val="9BBB59"/>
                </a:solidFill>
                <a:prstDash val="solid"/>
              </a:ln>
            </a:endParaRPr>
          </a:p>
        </p:txBody>
      </p:sp>
      <p:sp>
        <p:nvSpPr>
          <p:cNvPr id="31" name="Conector 2"/>
          <p:cNvSpPr/>
          <p:nvPr/>
        </p:nvSpPr>
        <p:spPr>
          <a:xfrm>
            <a:off x="3995712" y="3755773"/>
            <a:ext cx="144463" cy="142875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b="1" spc="50" dirty="0">
                <a:ln w="9525" cmpd="sng">
                  <a:solidFill>
                    <a:srgbClr val="9BBB59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8</a:t>
            </a:r>
            <a:endParaRPr lang="es-AR" dirty="0">
              <a:ln w="9525" cmpd="sng">
                <a:solidFill>
                  <a:srgbClr val="9BBB59"/>
                </a:solidFill>
                <a:prstDash val="solid"/>
              </a:ln>
            </a:endParaRPr>
          </a:p>
        </p:txBody>
      </p:sp>
      <p:sp>
        <p:nvSpPr>
          <p:cNvPr id="32" name="Conector 2"/>
          <p:cNvSpPr/>
          <p:nvPr/>
        </p:nvSpPr>
        <p:spPr>
          <a:xfrm>
            <a:off x="2915816" y="2858277"/>
            <a:ext cx="144463" cy="142875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b="1" spc="50" dirty="0">
                <a:ln w="9525" cmpd="sng">
                  <a:solidFill>
                    <a:srgbClr val="9BBB59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7</a:t>
            </a:r>
            <a:endParaRPr lang="es-AR" dirty="0">
              <a:ln w="9525" cmpd="sng">
                <a:solidFill>
                  <a:srgbClr val="9BBB59"/>
                </a:solidFill>
                <a:prstDash val="solid"/>
              </a:ln>
            </a:endParaRPr>
          </a:p>
        </p:txBody>
      </p:sp>
      <p:sp>
        <p:nvSpPr>
          <p:cNvPr id="33" name="Conector 2"/>
          <p:cNvSpPr/>
          <p:nvPr/>
        </p:nvSpPr>
        <p:spPr>
          <a:xfrm>
            <a:off x="2483768" y="2276872"/>
            <a:ext cx="144463" cy="142875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b="1" spc="50" dirty="0">
                <a:ln w="9525" cmpd="sng">
                  <a:solidFill>
                    <a:srgbClr val="9BBB59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6</a:t>
            </a:r>
            <a:endParaRPr lang="es-AR" dirty="0">
              <a:ln w="9525" cmpd="sng">
                <a:solidFill>
                  <a:srgbClr val="9BBB59"/>
                </a:solidFill>
                <a:prstDash val="solid"/>
              </a:ln>
            </a:endParaRPr>
          </a:p>
        </p:txBody>
      </p:sp>
      <p:sp>
        <p:nvSpPr>
          <p:cNvPr id="34" name="Conector 2"/>
          <p:cNvSpPr/>
          <p:nvPr/>
        </p:nvSpPr>
        <p:spPr>
          <a:xfrm>
            <a:off x="3773025" y="1664655"/>
            <a:ext cx="144463" cy="142875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b="1" spc="50" dirty="0">
                <a:ln w="9525" cmpd="sng">
                  <a:solidFill>
                    <a:srgbClr val="9BBB59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4</a:t>
            </a:r>
            <a:endParaRPr lang="es-AR" dirty="0">
              <a:ln w="9525" cmpd="sng">
                <a:solidFill>
                  <a:srgbClr val="9BBB59"/>
                </a:solidFill>
                <a:prstDash val="solid"/>
              </a:ln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4418862" y="4156697"/>
            <a:ext cx="443009" cy="338554"/>
            <a:chOff x="4418862" y="4156697"/>
            <a:chExt cx="443009" cy="338554"/>
          </a:xfrm>
        </p:grpSpPr>
        <p:sp>
          <p:nvSpPr>
            <p:cNvPr id="36" name="Conector 2"/>
            <p:cNvSpPr/>
            <p:nvPr/>
          </p:nvSpPr>
          <p:spPr>
            <a:xfrm>
              <a:off x="4558132" y="4245855"/>
              <a:ext cx="144000" cy="142875"/>
            </a:xfrm>
            <a:prstGeom prst="flowChartConnector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dirty="0">
                <a:ln w="9525" cmpd="sng">
                  <a:solidFill>
                    <a:srgbClr val="9BBB59"/>
                  </a:solidFill>
                  <a:prstDash val="solid"/>
                </a:ln>
              </a:endParaRPr>
            </a:p>
          </p:txBody>
        </p:sp>
        <p:sp>
          <p:nvSpPr>
            <p:cNvPr id="2" name="Rectángulo 1"/>
            <p:cNvSpPr/>
            <p:nvPr/>
          </p:nvSpPr>
          <p:spPr>
            <a:xfrm>
              <a:off x="4418862" y="4156697"/>
              <a:ext cx="44300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AR" sz="1600" b="1" spc="50" dirty="0">
                  <a:ln w="9525" cmpd="sng">
                    <a:solidFill>
                      <a:srgbClr val="9BBB59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10</a:t>
              </a:r>
              <a:endParaRPr lang="es-AR" sz="1600" dirty="0"/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1804710" y="3987420"/>
            <a:ext cx="443009" cy="338554"/>
            <a:chOff x="4418862" y="4156697"/>
            <a:chExt cx="443009" cy="338554"/>
          </a:xfrm>
        </p:grpSpPr>
        <p:sp>
          <p:nvSpPr>
            <p:cNvPr id="38" name="Conector 2"/>
            <p:cNvSpPr/>
            <p:nvPr/>
          </p:nvSpPr>
          <p:spPr>
            <a:xfrm>
              <a:off x="4558132" y="4245855"/>
              <a:ext cx="144000" cy="142875"/>
            </a:xfrm>
            <a:prstGeom prst="flowChartConnector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dirty="0">
                <a:ln w="9525" cmpd="sng">
                  <a:solidFill>
                    <a:srgbClr val="9BBB59"/>
                  </a:solidFill>
                  <a:prstDash val="solid"/>
                </a:ln>
              </a:endParaRPr>
            </a:p>
          </p:txBody>
        </p:sp>
        <p:sp>
          <p:nvSpPr>
            <p:cNvPr id="39" name="Rectángulo 38"/>
            <p:cNvSpPr/>
            <p:nvPr/>
          </p:nvSpPr>
          <p:spPr>
            <a:xfrm>
              <a:off x="4418862" y="4156697"/>
              <a:ext cx="44300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AR" sz="1600" b="1" spc="50" dirty="0">
                  <a:ln w="9525" cmpd="sng">
                    <a:solidFill>
                      <a:srgbClr val="9BBB59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11</a:t>
              </a:r>
              <a:endParaRPr lang="es-AR" sz="1600" dirty="0"/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5280236" y="4460167"/>
            <a:ext cx="443009" cy="338554"/>
            <a:chOff x="4418862" y="4156697"/>
            <a:chExt cx="443009" cy="338554"/>
          </a:xfrm>
        </p:grpSpPr>
        <p:sp>
          <p:nvSpPr>
            <p:cNvPr id="41" name="Conector 2"/>
            <p:cNvSpPr/>
            <p:nvPr/>
          </p:nvSpPr>
          <p:spPr>
            <a:xfrm>
              <a:off x="4558132" y="4245855"/>
              <a:ext cx="144000" cy="142875"/>
            </a:xfrm>
            <a:prstGeom prst="flowChartConnector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dirty="0">
                <a:ln w="9525" cmpd="sng">
                  <a:solidFill>
                    <a:srgbClr val="9BBB59"/>
                  </a:solidFill>
                  <a:prstDash val="solid"/>
                </a:ln>
              </a:endParaRPr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4418862" y="4156697"/>
              <a:ext cx="44300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AR" sz="1600" b="1" spc="50" dirty="0">
                  <a:ln w="9525" cmpd="sng">
                    <a:solidFill>
                      <a:srgbClr val="9BBB59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12</a:t>
              </a:r>
              <a:endParaRPr lang="es-AR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  <p:bldP spid="18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Título"/>
          <p:cNvSpPr>
            <a:spLocks noGrp="1"/>
          </p:cNvSpPr>
          <p:nvPr>
            <p:ph type="title"/>
          </p:nvPr>
        </p:nvSpPr>
        <p:spPr>
          <a:xfrm>
            <a:off x="3506788" y="390525"/>
            <a:ext cx="5357812" cy="500063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800" b="1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NIVEL INICIAL…</a:t>
            </a:r>
          </a:p>
        </p:txBody>
      </p:sp>
      <p:pic>
        <p:nvPicPr>
          <p:cNvPr id="46083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763"/>
            <a:ext cx="33591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12738" y="1333500"/>
            <a:ext cx="8580437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55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endParaRPr lang="es-AR" sz="2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395288" y="1044575"/>
          <a:ext cx="8497887" cy="5160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2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5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28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AR" sz="2400" b="1" cap="all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Dimensión </a:t>
                      </a:r>
                      <a:r>
                        <a:rPr lang="es-AR" sz="2400" b="1" cap="all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IiI</a:t>
                      </a:r>
                      <a:r>
                        <a:rPr lang="es-AR" sz="2400" b="1" cap="all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Desempeño y gestión institucional </a:t>
                      </a:r>
                      <a:endParaRPr lang="es-A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8" marR="68588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A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983"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Narrow" panose="020B0606020202030204" pitchFamily="34" charset="0"/>
                        </a:rPr>
                        <a:t>PROBLEMAS</a:t>
                      </a:r>
                      <a:r>
                        <a:rPr lang="es-AR" sz="2000" baseline="0" dirty="0">
                          <a:latin typeface="Arial Narrow" panose="020B0606020202030204" pitchFamily="34" charset="0"/>
                        </a:rPr>
                        <a:t> PRIORIZADOS</a:t>
                      </a:r>
                      <a:endParaRPr lang="es-AR" sz="2000" dirty="0">
                        <a:latin typeface="Arial Narrow" panose="020B0606020202030204" pitchFamily="34" charset="0"/>
                      </a:endParaRPr>
                    </a:p>
                  </a:txBody>
                  <a:tcPr marL="91450" marR="91450" marT="45694" marB="45694"/>
                </a:tc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Narrow" panose="020B0606020202030204" pitchFamily="34" charset="0"/>
                        </a:rPr>
                        <a:t>ACCIONES SUPERADORAS</a:t>
                      </a:r>
                    </a:p>
                  </a:txBody>
                  <a:tcPr marL="91450" marR="91450" marT="45694" marB="4569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29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Falta de valoración de la familia respecto de la labor pedagógica del nivel inicial.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AR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Organización de dos muestras anuales de las producciones realizadas por los niños.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Reuniones periódicas con los familiares para informar logros y dificultades de los niños.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Difundir el Plan de Acción IACE.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Reformular la ficha de entrevista inicial a las familias, elaborando un cronograma de entrevistas.</a:t>
                      </a:r>
                    </a:p>
                  </a:txBody>
                  <a:tcPr marL="68588" marR="6858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77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Baja participación de los padres en actividades programadas para los niños.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AR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Involucrar a los padres en actividades recreativas.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Invitar y hacer participar a los padres en los actos escolares.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86150" y="228600"/>
            <a:ext cx="5657850" cy="752475"/>
          </a:xfrm>
        </p:spPr>
        <p:txBody>
          <a:bodyPr lIns="0" tIns="0" rIns="0" bIns="0" rtlCol="0" anchor="t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2800" b="1" dirty="0">
                <a:solidFill>
                  <a:srgbClr val="0077AA"/>
                </a:solidFill>
                <a:latin typeface="Arial Black" panose="020B0A04020102020204" pitchFamily="34" charset="0"/>
                <a:cs typeface="Arial" pitchFamily="34" charset="0"/>
              </a:rPr>
              <a:t>NIVEL SECUNDARIO: problemas y acciones superadoras</a:t>
            </a:r>
          </a:p>
        </p:txBody>
      </p:sp>
      <p:pic>
        <p:nvPicPr>
          <p:cNvPr id="47107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61925"/>
            <a:ext cx="33591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12738" y="1333500"/>
            <a:ext cx="8580437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55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endParaRPr lang="es-AR" sz="2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138113" y="1347788"/>
          <a:ext cx="8929687" cy="4833937"/>
        </p:xfrm>
        <a:graphic>
          <a:graphicData uri="http://schemas.openxmlformats.org/drawingml/2006/table">
            <a:tbl>
              <a:tblPr/>
              <a:tblGrid>
                <a:gridCol w="319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2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16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DIMENSIÓN I: RESULTADOS Y TRAYECTORIAS EDUCATIVAS DE LOS ESTUDIANTES</a:t>
                      </a:r>
                      <a:endParaRPr kumimoji="0" lang="es-AR" altLang="es-AR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9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PROBLEMAS PRIORIZADOS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ACCIONES SUPERADORAS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32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Dificultades en la lecto-escritura y la producción de textos orales y escritos (dificultades en comprensión lectora).</a:t>
                      </a:r>
                      <a:r>
                        <a:rPr kumimoji="0" lang="es-AR" altLang="es-A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s-AR" altLang="es-A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Prácticas diarias de lectura y de escritura múltiple.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Concursos literarios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Revista escolar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Stand de textos literarios.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Blog del aula.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2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Escaso acompañamiento de familiares a los estudiantes en sus trayectorias escolares.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Organizar encuentros con familiares sobre importancia del acompañamiento a sus hijos en sus trayectorias escolares.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Recuperar identidad y sentido de pertenencia institucional de los familiares y estudiantes (festivales, exposiciones…).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Reuniones entre tutores y familiares p/consensuar acciones y criterios.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Título"/>
          <p:cNvSpPr>
            <a:spLocks noGrp="1"/>
          </p:cNvSpPr>
          <p:nvPr>
            <p:ph type="title"/>
          </p:nvPr>
        </p:nvSpPr>
        <p:spPr>
          <a:xfrm>
            <a:off x="3535363" y="295275"/>
            <a:ext cx="5357812" cy="500063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800" b="1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NIVEL SECUNDARIO…</a:t>
            </a:r>
          </a:p>
        </p:txBody>
      </p:sp>
      <p:pic>
        <p:nvPicPr>
          <p:cNvPr id="48131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61925"/>
            <a:ext cx="33591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12738" y="1333500"/>
            <a:ext cx="8580437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55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endParaRPr lang="es-AR" sz="2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277813" y="1763713"/>
          <a:ext cx="8723312" cy="3171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7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5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74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AR" sz="2400" b="1" cap="all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Dimensión I: </a:t>
                      </a:r>
                      <a:r>
                        <a:rPr lang="es-AR" sz="2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RESULTADOS Y TRAYECTORIAS EDUCATIVAS DE LOS ESTUDIANTES</a:t>
                      </a:r>
                      <a:endParaRPr lang="es-A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1" marR="68581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A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870"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Narrow" panose="020B0606020202030204" pitchFamily="34" charset="0"/>
                        </a:rPr>
                        <a:t>PROBLEMAS</a:t>
                      </a:r>
                      <a:r>
                        <a:rPr lang="es-AR" sz="2000" baseline="0" dirty="0">
                          <a:latin typeface="Arial Narrow" panose="020B0606020202030204" pitchFamily="34" charset="0"/>
                        </a:rPr>
                        <a:t> PRIORIZADOS</a:t>
                      </a:r>
                      <a:endParaRPr lang="es-AR" sz="2000" dirty="0">
                        <a:latin typeface="Arial Narrow" panose="020B0606020202030204" pitchFamily="34" charset="0"/>
                      </a:endParaRP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Narrow" panose="020B0606020202030204" pitchFamily="34" charset="0"/>
                        </a:rPr>
                        <a:t>ACCIONES SUPERADORAS</a:t>
                      </a:r>
                    </a:p>
                  </a:txBody>
                  <a:tcPr marL="91442" marR="91442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03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3. Inasistencias/ ausentismo / impuntualidad de alumnos.</a:t>
                      </a:r>
                      <a:endParaRPr lang="es-AR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Narrow" panose="020B0606020202030204" pitchFamily="34" charset="0"/>
                        </a:rPr>
                        <a:t>Registro de seguimiento de alumnos para conocer su situación social y económica / Visitas domiciliarias, entrevistas a familiares, a alumnos, seguimiento a los alumnos con alto porcentaje de inasistencias, registrar las causas de las inasistencias y confeccionar informes estadísticos.</a:t>
                      </a:r>
                    </a:p>
                  </a:txBody>
                  <a:tcPr marL="91442" marR="91442"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Título"/>
          <p:cNvSpPr>
            <a:spLocks noGrp="1"/>
          </p:cNvSpPr>
          <p:nvPr>
            <p:ph type="title"/>
          </p:nvPr>
        </p:nvSpPr>
        <p:spPr>
          <a:xfrm>
            <a:off x="3502025" y="169863"/>
            <a:ext cx="5357813" cy="500062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800" b="1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NIVEL SECUNDARIO…</a:t>
            </a:r>
          </a:p>
        </p:txBody>
      </p:sp>
      <p:pic>
        <p:nvPicPr>
          <p:cNvPr id="49155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863"/>
            <a:ext cx="33591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12738" y="1333500"/>
            <a:ext cx="8580437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55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endParaRPr lang="es-AR" sz="2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107950" y="981075"/>
          <a:ext cx="8928100" cy="5549900"/>
        </p:xfrm>
        <a:graphic>
          <a:graphicData uri="http://schemas.openxmlformats.org/drawingml/2006/table">
            <a:tbl>
              <a:tblPr/>
              <a:tblGrid>
                <a:gridCol w="271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581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DIMENSIÓN II: PERFILES Y DESEMPEÑOS DOCENTES</a:t>
                      </a:r>
                      <a:endParaRPr kumimoji="0" lang="es-AR" altLang="es-AR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PROBLEMAS PRIORIZADOS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ACCIONES SUPERADORAS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94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Escasa utilización de TIC en las estrategias de enseñanza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Realizar capacitación docente y auto-capacitación en servicio.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Proyección de videos informativos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Clases interactivas para el manejo de las TIC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Programa de chateo interno entre docentes y estudiantes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 Narrow" panose="020B0606020202030204" pitchFamily="34" charset="0"/>
                        </a:rPr>
                        <a:t>Realizar talleres lúdicos de aplicación de software educativo.</a:t>
                      </a:r>
                      <a:endParaRPr kumimoji="0" lang="es-AR" altLang="es-A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54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Escaso trabajo en equipo entre docentes: </a:t>
                      </a:r>
                      <a:endParaRPr kumimoji="0" lang="es-AR" altLang="es-A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. Poca participación en reuniones x departamento.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. Poca articulación de los contenidos en proyectos con objetivos comunes y contenidos transversales.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Diseñar un plan de acción institucional que favorezca la interacción consensuada, articulando acciones de equipos interdisciplinarios.</a:t>
                      </a:r>
                      <a:endParaRPr kumimoji="0" lang="es-AR" altLang="es-A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Organizar: encuentros de trabajo trimestrales entre departamentos para acuerdos, reuniones p/articulación de contenidos a cargo del coordinador de ciclo, reuniones por áreas y por cursos.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Fortalecer el uso de redes sociales como mecanismo de comunicación.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/>
          </p:nvPr>
        </p:nvSpPr>
        <p:spPr>
          <a:xfrm>
            <a:off x="3535363" y="325438"/>
            <a:ext cx="5357812" cy="500062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800" b="1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NIVEL SECUNDARIO…</a:t>
            </a:r>
          </a:p>
        </p:txBody>
      </p:sp>
      <p:pic>
        <p:nvPicPr>
          <p:cNvPr id="50179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763"/>
            <a:ext cx="33591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12738" y="1333500"/>
            <a:ext cx="8580437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55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endParaRPr lang="es-AR" sz="2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395288" y="1044575"/>
          <a:ext cx="8497887" cy="5380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2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5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40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AR" sz="2400" b="1" cap="all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Dimensión </a:t>
                      </a:r>
                      <a:r>
                        <a:rPr lang="es-AR" sz="2400" b="1" cap="all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IiI</a:t>
                      </a:r>
                      <a:r>
                        <a:rPr lang="es-AR" sz="2400" b="1" cap="all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Desempeño y gestión institucional </a:t>
                      </a:r>
                      <a:endParaRPr lang="es-A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8" marR="68588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A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995"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Narrow" panose="020B0606020202030204" pitchFamily="34" charset="0"/>
                        </a:rPr>
                        <a:t>PROBLEMAS</a:t>
                      </a:r>
                      <a:r>
                        <a:rPr lang="es-AR" sz="2000" baseline="0" dirty="0">
                          <a:latin typeface="Arial Narrow" panose="020B0606020202030204" pitchFamily="34" charset="0"/>
                        </a:rPr>
                        <a:t> PRIORIZADOS</a:t>
                      </a:r>
                      <a:endParaRPr lang="es-AR" sz="2000" dirty="0">
                        <a:latin typeface="Arial Narrow" panose="020B0606020202030204" pitchFamily="34" charset="0"/>
                      </a:endParaRPr>
                    </a:p>
                  </a:txBody>
                  <a:tcPr marL="91450" marR="91450" marT="45707" marB="45707"/>
                </a:tc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Narrow" panose="020B0606020202030204" pitchFamily="34" charset="0"/>
                        </a:rPr>
                        <a:t>ACCIONES SUPERADORAS</a:t>
                      </a:r>
                    </a:p>
                  </a:txBody>
                  <a:tcPr marL="91450" marR="91450" marT="45707" marB="4570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96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 Narrow" panose="020B060602020203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1. Problemas de infraestructura y equipamiento escolar:</a:t>
                      </a:r>
                      <a:endParaRPr lang="es-AR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 Narrow" panose="020B060602020203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. Deterioro del edificio y mal uso del mobiliario. </a:t>
                      </a:r>
                      <a:endParaRPr lang="es-AR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 Narrow" panose="020B060602020203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. Espacio insuficiente.</a:t>
                      </a:r>
                      <a:endParaRPr lang="es-AR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 Narrow" panose="020B060602020203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. Malas condiciones de higiene y mantenimiento.</a:t>
                      </a:r>
                      <a:endParaRPr lang="es-AR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Concientizar al alumnado y personal sobre el cuidado del edificio y equipamiento (p/ej. cartelería, charlas, talleres, campañas).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Realizar jornadas de trabajo para mantenimiento escolar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Reproducir obras de arte en pupitres y paredes de la institución.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Trabajar en forma conjunta con el Centro de Estudiantes.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Arreglar mesas, sillas, baños, pizarrones y pinturas.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Formar una comisión de docentes y alumnos para acondicionar el espacio reestructurado. Reorganizar los espacios físicos.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Adquirir recursos económicos mediante organización de eventos.</a:t>
                      </a:r>
                    </a:p>
                  </a:txBody>
                  <a:tcPr marL="68588" marR="6858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Título"/>
          <p:cNvSpPr>
            <a:spLocks noGrp="1"/>
          </p:cNvSpPr>
          <p:nvPr>
            <p:ph type="title"/>
          </p:nvPr>
        </p:nvSpPr>
        <p:spPr>
          <a:xfrm>
            <a:off x="3535363" y="325438"/>
            <a:ext cx="5357812" cy="500062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800" b="1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NIVEL SECUNDARIO…</a:t>
            </a:r>
          </a:p>
        </p:txBody>
      </p:sp>
      <p:pic>
        <p:nvPicPr>
          <p:cNvPr id="51203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763"/>
            <a:ext cx="33591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12738" y="1333500"/>
            <a:ext cx="8580437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55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endParaRPr lang="es-AR" sz="2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107950" y="1044575"/>
          <a:ext cx="9036050" cy="5246688"/>
        </p:xfrm>
        <a:graphic>
          <a:graphicData uri="http://schemas.openxmlformats.org/drawingml/2006/table">
            <a:tbl>
              <a:tblPr/>
              <a:tblGrid>
                <a:gridCol w="2735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0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5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DIMENSIÓN III: DESEMPEÑO Y GESTIÓN INSTITUCIONAL </a:t>
                      </a:r>
                      <a:endParaRPr kumimoji="0" lang="es-AR" altLang="es-AR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2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PROBLEMAS PRIORIZADOS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ACCIONES SUPERADORAS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29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Déficit de comunicación (por turno y entre turnos)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Conformar un circuito de comunicación a través de jefaturas departamentales y consejo consultivo.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Realizar talleres sobre comunicación: formas, canales, obstáculos, límites y posibilidades.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Socializar, difundir y comunicar información por parte del grupo responsable a nivel institucional e inter-institucional.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Reunión mensual entre turnos (directivos y docentes).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67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Falta de actualización del PEI</a:t>
                      </a:r>
                      <a:endParaRPr kumimoji="0" lang="es-AR" altLang="es-A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Promover espacios y tiempos p/reuniones p/actualizar el PEI </a:t>
                      </a:r>
                      <a:endParaRPr kumimoji="0" lang="es-AR" altLang="es-A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Escribir la misión, visión de la institución y la diagramación del PEI </a:t>
                      </a:r>
                      <a:endParaRPr kumimoji="0" lang="es-AR" altLang="es-A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Socializar el PEI entre alumnos, docentes y familiares mediante afiches, banner y otros. </a:t>
                      </a:r>
                      <a:endParaRPr kumimoji="0" lang="es-AR" altLang="es-A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Crear página web para difusión de PEI.</a:t>
                      </a:r>
                      <a:endParaRPr kumimoji="0" lang="es-AR" altLang="es-A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Espacios y tiempos p/reorganizar jefaturas de áreas curriculares.</a:t>
                      </a:r>
                      <a:endParaRPr kumimoji="0" lang="es-AR" altLang="es-A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8154987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3 Imagen" descr="1. Caratula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1 Título"/>
          <p:cNvSpPr>
            <a:spLocks noGrp="1"/>
          </p:cNvSpPr>
          <p:nvPr>
            <p:ph type="title"/>
          </p:nvPr>
        </p:nvSpPr>
        <p:spPr>
          <a:xfrm>
            <a:off x="2068513" y="3357563"/>
            <a:ext cx="6248400" cy="1511300"/>
          </a:xfrm>
        </p:spPr>
        <p:txBody>
          <a:bodyPr lIns="0" tIns="0" rIns="0" bIns="0" anchor="t"/>
          <a:lstStyle/>
          <a:p>
            <a:pPr algn="l" eaLnBrk="1" hangingPunct="1"/>
            <a:r>
              <a:rPr lang="es-ES_tradnl" altLang="es-AR" sz="3200" b="1">
                <a:solidFill>
                  <a:srgbClr val="004F72"/>
                </a:solidFill>
                <a:latin typeface="Arial Black" panose="020B0A04020102020204" pitchFamily="34" charset="0"/>
              </a:rPr>
              <a:t>EFECTOS IACE EN LAS ESCUELAS, TESTIMONIOS (Nivel micro)</a:t>
            </a:r>
            <a:endParaRPr lang="es-ES" altLang="es-AR" sz="3200" b="1">
              <a:solidFill>
                <a:srgbClr val="004F72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Título"/>
          <p:cNvSpPr>
            <a:spLocks noGrp="1"/>
          </p:cNvSpPr>
          <p:nvPr>
            <p:ph type="title"/>
          </p:nvPr>
        </p:nvSpPr>
        <p:spPr>
          <a:xfrm>
            <a:off x="3535363" y="514350"/>
            <a:ext cx="5429250" cy="538163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200" b="1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EFECTOS DEL IACE EN ESCUELAS</a:t>
            </a:r>
          </a:p>
        </p:txBody>
      </p:sp>
      <p:pic>
        <p:nvPicPr>
          <p:cNvPr id="54275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27025" y="1412875"/>
            <a:ext cx="8785225" cy="4995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lvl="1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s-AR" altLang="es-AR" sz="220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Los diferentes actores destacaron efectos del IACE en sus escuelas (síntesis): </a:t>
            </a:r>
          </a:p>
          <a:p>
            <a:pPr marL="800100" lvl="2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AR" altLang="es-AR" sz="220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Posibilitó consolidar los vínculos entre directivos, administrativos, docentes, estudiantes y familias.</a:t>
            </a:r>
          </a:p>
          <a:p>
            <a:pPr marL="800100" lvl="2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AR" altLang="es-AR" sz="220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Promovió la participación, reflexión y comunicación con la comunidad. </a:t>
            </a:r>
          </a:p>
          <a:p>
            <a:pPr marL="800100" lvl="2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AR" altLang="es-AR" sz="220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Fortaleció el trabajo en equipo.</a:t>
            </a:r>
          </a:p>
          <a:p>
            <a:pPr marL="800100" lvl="2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AR" altLang="es-AR" sz="220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Permitió detectar la necesidad de ayudar y acompañar en el proceso de actualización pedagógica a los docentes.</a:t>
            </a:r>
          </a:p>
          <a:p>
            <a:pPr marL="800100" lvl="2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AR" altLang="es-AR" sz="220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Permitió reconocer debilidades y fortalezas de la institución.</a:t>
            </a:r>
          </a:p>
          <a:p>
            <a:pPr marL="800100" lvl="2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AR" altLang="es-AR" sz="220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 generó debate y consenso, toma de conciencia y compromiso en la ejecución de las actividades.</a:t>
            </a:r>
          </a:p>
          <a:p>
            <a:pPr marL="800100" lvl="2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AR" altLang="es-AR" sz="220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Sirvió para revisar las prácticas docentes en todas sus dimensiones a partir de la mirada interna, buscando estrategias para mejorar la calidad de las propuestas educativas. </a:t>
            </a:r>
          </a:p>
          <a:p>
            <a:pPr marL="800100" lvl="2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AR" altLang="es-AR" sz="220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Facilitó pensar y reflexionar sobre la calidad educativa en cada escuela y proponer, en forma consensuada, mejoras viables y planificadas. </a:t>
            </a:r>
          </a:p>
          <a:p>
            <a:pPr marL="342900" lvl="1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s-ES" altLang="es-AR" sz="2400" dirty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3500438" y="260350"/>
            <a:ext cx="5643562" cy="504825"/>
          </a:xfrm>
        </p:spPr>
        <p:txBody>
          <a:bodyPr lIns="0" tIns="0" rIns="0" bIns="0" rtlCol="0" anchor="t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AR" altLang="es-ES" sz="2800" b="1" dirty="0">
                <a:solidFill>
                  <a:srgbClr val="E4007C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TESTIMONIOS S/EJERCICIOS</a:t>
            </a:r>
            <a:endParaRPr lang="es-ES" altLang="es-AR" sz="2400" b="1" dirty="0">
              <a:solidFill>
                <a:srgbClr val="E4007C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5299" name="3 Imagen" descr="1. Pagin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725"/>
            <a:ext cx="33591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panose="020B0604020202020204" pitchFamily="34" charset="0"/>
            </a:endParaRPr>
          </a:p>
        </p:txBody>
      </p:sp>
      <p:sp>
        <p:nvSpPr>
          <p:cNvPr id="12293" name="Content Placeholder 2"/>
          <p:cNvSpPr>
            <a:spLocks noGrp="1"/>
          </p:cNvSpPr>
          <p:nvPr>
            <p:ph idx="1"/>
          </p:nvPr>
        </p:nvSpPr>
        <p:spPr>
          <a:xfrm>
            <a:off x="214313" y="1017588"/>
            <a:ext cx="8713787" cy="5140325"/>
          </a:xfrm>
        </p:spPr>
        <p:txBody>
          <a:bodyPr rtlCol="0">
            <a:normAutofit fontScale="92500"/>
          </a:bodyPr>
          <a:lstStyle/>
          <a:p>
            <a:pPr marL="323850" indent="-323850" algn="just" eaLnBrk="1" fontAlgn="auto" hangingPunct="1">
              <a:spcBef>
                <a:spcPct val="0"/>
              </a:spcBef>
              <a:spcAft>
                <a:spcPts val="0"/>
              </a:spcAft>
              <a:buClr>
                <a:srgbClr val="EC779E"/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es-ES" altLang="es-AR" sz="220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Los Ejercicios Básicos permitieron a los docentes: </a:t>
            </a:r>
            <a:r>
              <a:rPr lang="es-ES" altLang="es-AR" sz="2200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</a:t>
            </a:r>
            <a:r>
              <a:rPr lang="es-AR" altLang="es-AR" sz="2200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la</a:t>
            </a:r>
            <a:r>
              <a:rPr lang="es-ES" altLang="es-AR" sz="2200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reflexión sobre  las practicas  pedagógicas”, “</a:t>
            </a:r>
            <a:r>
              <a:rPr lang="es-AR" altLang="es-AR" sz="2200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la obtención de </a:t>
            </a:r>
            <a:r>
              <a:rPr lang="es-ES" altLang="es-AR" sz="2200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información para visualizar la evolución de la institución en los últimos 5 años”</a:t>
            </a:r>
            <a:r>
              <a:rPr lang="es-AR" altLang="es-AR" sz="2200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</a:t>
            </a:r>
            <a:r>
              <a:rPr lang="es-ES" altLang="es-AR" sz="2200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“</a:t>
            </a:r>
            <a:r>
              <a:rPr lang="es-AR" altLang="es-AR" sz="2200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la</a:t>
            </a:r>
            <a:r>
              <a:rPr lang="es-ES" altLang="es-AR" sz="2200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altLang="es-AR" sz="2200" i="1" dirty="0" err="1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detec</a:t>
            </a:r>
            <a:r>
              <a:rPr lang="es-AR" altLang="es-AR" sz="2200" i="1" dirty="0" err="1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ción</a:t>
            </a:r>
            <a:r>
              <a:rPr lang="es-AR" altLang="es-AR" sz="2200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de</a:t>
            </a:r>
            <a:r>
              <a:rPr lang="es-ES" altLang="es-AR" sz="2200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diversas problemáticas”. </a:t>
            </a:r>
          </a:p>
          <a:p>
            <a:pPr marL="323850" indent="-323850" algn="just" eaLnBrk="1" fontAlgn="auto" hangingPunct="1">
              <a:spcBef>
                <a:spcPct val="0"/>
              </a:spcBef>
              <a:spcAft>
                <a:spcPts val="0"/>
              </a:spcAft>
              <a:buClr>
                <a:srgbClr val="EC779E"/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es-ES" altLang="es-AR" sz="2200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“Se pudo escuchar y conocer las opiniones  de estudiantes, padres y docentes sobre la institución y el acompañamiento familiar en el proceso de enseñanza y aprendizaje”.</a:t>
            </a:r>
          </a:p>
          <a:p>
            <a:pPr marL="323850" indent="-323850" algn="just" eaLnBrk="1" fontAlgn="auto" hangingPunct="1">
              <a:spcBef>
                <a:spcPct val="0"/>
              </a:spcBef>
              <a:spcAft>
                <a:spcPts val="0"/>
              </a:spcAft>
              <a:buClr>
                <a:srgbClr val="EC779E"/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es-ES" altLang="es-AR" sz="2200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“Fueron de alto grado de utilidad y relevancia”. </a:t>
            </a:r>
            <a:r>
              <a:rPr lang="es-ES" sz="2200" i="1" dirty="0"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“Facilitó el conocimiento de problemáticas en forma sistematizada”. </a:t>
            </a:r>
            <a:endParaRPr lang="es-AR" sz="2200" i="1" dirty="0">
              <a:latin typeface="Arial Narrow" panose="020B0606020202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23850" indent="-323850" algn="just" eaLnBrk="1" fontAlgn="auto" hangingPunct="1">
              <a:spcBef>
                <a:spcPct val="0"/>
              </a:spcBef>
              <a:spcAft>
                <a:spcPts val="0"/>
              </a:spcAft>
              <a:buClr>
                <a:srgbClr val="EC779E"/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es-ES" altLang="es-AR" sz="2200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“Se reflejó la realidad institucional y se pudo replantear la tarea, aunar criterios, facilitar la </a:t>
            </a:r>
            <a:r>
              <a:rPr lang="es-AR" altLang="es-AR" sz="2200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definición</a:t>
            </a:r>
            <a:r>
              <a:rPr lang="es-ES" altLang="es-AR" sz="2200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de un plan de acción para la mejora de la calidad educativa”.</a:t>
            </a:r>
          </a:p>
          <a:p>
            <a:pPr marL="323850" indent="-323850" algn="just" eaLnBrk="1" fontAlgn="auto" hangingPunct="1">
              <a:spcBef>
                <a:spcPct val="0"/>
              </a:spcBef>
              <a:spcAft>
                <a:spcPts val="0"/>
              </a:spcAft>
              <a:buClr>
                <a:srgbClr val="EC779E"/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es-ES" altLang="es-ES" sz="2200" i="1" dirty="0"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Se generó reflexión en el plantel, y se pudo tener una mirada diferente para evaluar las prácticas docentes” </a:t>
            </a:r>
          </a:p>
          <a:p>
            <a:pPr marL="323850" indent="-323850" algn="just" eaLnBrk="1" fontAlgn="auto" hangingPunct="1">
              <a:spcBef>
                <a:spcPct val="0"/>
              </a:spcBef>
              <a:spcAft>
                <a:spcPts val="0"/>
              </a:spcAft>
              <a:buClr>
                <a:srgbClr val="EC779E"/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es-ES" altLang="es-ES" sz="2200" i="1" dirty="0"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“Fue movilizador, permitió ver logros y falencias, replantear la misión según el perfil de los alumnos y la calidad educativa, descubrir la poca capacidad de los docentes para autoevaluarnos” </a:t>
            </a:r>
          </a:p>
          <a:p>
            <a:pPr marL="323850" indent="-323850" algn="just" eaLnBrk="1" fontAlgn="auto" hangingPunct="1">
              <a:spcBef>
                <a:spcPct val="0"/>
              </a:spcBef>
              <a:spcAft>
                <a:spcPts val="0"/>
              </a:spcAft>
              <a:buClr>
                <a:srgbClr val="EC779E"/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es-ES" altLang="es-ES" sz="2200" i="1" dirty="0"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“Se mejoraron las relaciones existentes entre docentes de diferentes turnos y el trabajo en equipo, la búsqueda de un punto en común, y aceptar la opinión de otros actores”</a:t>
            </a:r>
          </a:p>
          <a:p>
            <a:pPr marL="323850" indent="-323850" algn="just" eaLnBrk="1" fontAlgn="auto" hangingPunct="1">
              <a:spcBef>
                <a:spcPct val="0"/>
              </a:spcBef>
              <a:spcAft>
                <a:spcPts val="0"/>
              </a:spcAft>
              <a:buClr>
                <a:srgbClr val="EC779E"/>
              </a:buClr>
              <a:buSzPct val="150000"/>
              <a:buFont typeface="Wingdings" panose="05000000000000000000" pitchFamily="2" charset="2"/>
              <a:buChar char="Ø"/>
              <a:defRPr/>
            </a:pPr>
            <a:endParaRPr lang="es-ES_tradnl" altLang="es-AR" sz="2200" i="1" dirty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7" name="3 Imagen" descr="1. Pagin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3708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8" name="1 Título"/>
          <p:cNvSpPr>
            <a:spLocks noGrp="1"/>
          </p:cNvSpPr>
          <p:nvPr>
            <p:ph type="title"/>
          </p:nvPr>
        </p:nvSpPr>
        <p:spPr>
          <a:xfrm>
            <a:off x="3535363" y="265113"/>
            <a:ext cx="5357812" cy="500062"/>
          </a:xfrm>
        </p:spPr>
        <p:txBody>
          <a:bodyPr lIns="0" tIns="0" rIns="0" bIns="0" anchor="t"/>
          <a:lstStyle/>
          <a:p>
            <a:pPr eaLnBrk="1" hangingPunct="1"/>
            <a:r>
              <a:rPr lang="es-ES" altLang="es-AR" sz="2400" b="1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SALTA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6914717" cy="5445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" name="Conector 3"/>
          <p:cNvSpPr/>
          <p:nvPr/>
        </p:nvSpPr>
        <p:spPr>
          <a:xfrm>
            <a:off x="5146328" y="2492152"/>
            <a:ext cx="142875" cy="144463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34" name="Conector 7"/>
          <p:cNvSpPr/>
          <p:nvPr/>
        </p:nvSpPr>
        <p:spPr>
          <a:xfrm>
            <a:off x="5073303" y="2781077"/>
            <a:ext cx="144462" cy="142875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35" name="Conector 8"/>
          <p:cNvSpPr/>
          <p:nvPr/>
        </p:nvSpPr>
        <p:spPr>
          <a:xfrm>
            <a:off x="5435253" y="1915890"/>
            <a:ext cx="144462" cy="144462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36" name="Conector 9"/>
          <p:cNvSpPr/>
          <p:nvPr/>
        </p:nvSpPr>
        <p:spPr>
          <a:xfrm>
            <a:off x="5579715" y="1699990"/>
            <a:ext cx="144463" cy="144462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37" name="Conector 10"/>
          <p:cNvSpPr/>
          <p:nvPr/>
        </p:nvSpPr>
        <p:spPr>
          <a:xfrm>
            <a:off x="4930428" y="2420715"/>
            <a:ext cx="142875" cy="144462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38" name="Conector 11"/>
          <p:cNvSpPr/>
          <p:nvPr/>
        </p:nvSpPr>
        <p:spPr>
          <a:xfrm>
            <a:off x="6443315" y="3574827"/>
            <a:ext cx="144463" cy="142875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39" name="Conector 12"/>
          <p:cNvSpPr/>
          <p:nvPr/>
        </p:nvSpPr>
        <p:spPr>
          <a:xfrm>
            <a:off x="4571653" y="1557115"/>
            <a:ext cx="144462" cy="142875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40" name="Conector 13"/>
          <p:cNvSpPr/>
          <p:nvPr/>
        </p:nvSpPr>
        <p:spPr>
          <a:xfrm>
            <a:off x="4785965" y="1988915"/>
            <a:ext cx="144463" cy="142875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41" name="Conector 14"/>
          <p:cNvSpPr/>
          <p:nvPr/>
        </p:nvSpPr>
        <p:spPr>
          <a:xfrm flipH="1">
            <a:off x="4355753" y="2342927"/>
            <a:ext cx="144462" cy="144463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42" name="Conector 15"/>
          <p:cNvSpPr/>
          <p:nvPr/>
        </p:nvSpPr>
        <p:spPr>
          <a:xfrm>
            <a:off x="6587778" y="2996977"/>
            <a:ext cx="144462" cy="142875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43" name="Conector 16"/>
          <p:cNvSpPr/>
          <p:nvPr/>
        </p:nvSpPr>
        <p:spPr>
          <a:xfrm>
            <a:off x="4930428" y="2996977"/>
            <a:ext cx="142875" cy="144463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44" name="Conector 17"/>
          <p:cNvSpPr/>
          <p:nvPr/>
        </p:nvSpPr>
        <p:spPr>
          <a:xfrm>
            <a:off x="4716115" y="2781077"/>
            <a:ext cx="142875" cy="142875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45" name="Conector 18"/>
          <p:cNvSpPr/>
          <p:nvPr/>
        </p:nvSpPr>
        <p:spPr>
          <a:xfrm>
            <a:off x="5579715" y="1196752"/>
            <a:ext cx="144463" cy="144463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46" name="Conector 19"/>
          <p:cNvSpPr/>
          <p:nvPr/>
        </p:nvSpPr>
        <p:spPr>
          <a:xfrm>
            <a:off x="5795615" y="2395315"/>
            <a:ext cx="144463" cy="144462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47" name="Conector 21"/>
          <p:cNvSpPr/>
          <p:nvPr/>
        </p:nvSpPr>
        <p:spPr>
          <a:xfrm>
            <a:off x="5470178" y="2636615"/>
            <a:ext cx="144462" cy="144462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48" name="Conector 22"/>
          <p:cNvSpPr/>
          <p:nvPr/>
        </p:nvSpPr>
        <p:spPr>
          <a:xfrm>
            <a:off x="5657503" y="1430115"/>
            <a:ext cx="142875" cy="142875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49" name="Conector 23"/>
          <p:cNvSpPr/>
          <p:nvPr/>
        </p:nvSpPr>
        <p:spPr>
          <a:xfrm>
            <a:off x="5649565" y="1557115"/>
            <a:ext cx="144463" cy="142875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50" name="Conector 2"/>
          <p:cNvSpPr/>
          <p:nvPr/>
        </p:nvSpPr>
        <p:spPr>
          <a:xfrm>
            <a:off x="3707482" y="4510310"/>
            <a:ext cx="144463" cy="142875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51" name="Conector 2"/>
          <p:cNvSpPr/>
          <p:nvPr/>
        </p:nvSpPr>
        <p:spPr>
          <a:xfrm>
            <a:off x="3851945" y="4437285"/>
            <a:ext cx="144462" cy="144463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52" name="Conector 2"/>
          <p:cNvSpPr/>
          <p:nvPr/>
        </p:nvSpPr>
        <p:spPr>
          <a:xfrm>
            <a:off x="4067845" y="4294410"/>
            <a:ext cx="144462" cy="142875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53" name="Conector 2"/>
          <p:cNvSpPr/>
          <p:nvPr/>
        </p:nvSpPr>
        <p:spPr>
          <a:xfrm>
            <a:off x="3563020" y="5302473"/>
            <a:ext cx="144462" cy="142875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54" name="Conector 2"/>
          <p:cNvSpPr/>
          <p:nvPr/>
        </p:nvSpPr>
        <p:spPr>
          <a:xfrm>
            <a:off x="3491582" y="5518373"/>
            <a:ext cx="144463" cy="142875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9" name="Rectángulo 28"/>
          <p:cNvSpPr/>
          <p:nvPr/>
        </p:nvSpPr>
        <p:spPr>
          <a:xfrm>
            <a:off x="7399060" y="1015790"/>
            <a:ext cx="1637435" cy="1908162"/>
          </a:xfrm>
          <a:prstGeom prst="rect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600" dirty="0"/>
              <a:t>INICIAL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1600" dirty="0"/>
              <a:t>Capital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1600" dirty="0"/>
              <a:t>La Viña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1600" dirty="0"/>
              <a:t>Anta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1600"/>
              <a:t>Güemes</a:t>
            </a:r>
            <a:endParaRPr lang="es-AR" dirty="0"/>
          </a:p>
        </p:txBody>
      </p:sp>
      <p:sp>
        <p:nvSpPr>
          <p:cNvPr id="30" name="Rectángulo 29"/>
          <p:cNvSpPr/>
          <p:nvPr/>
        </p:nvSpPr>
        <p:spPr>
          <a:xfrm>
            <a:off x="7399059" y="3007866"/>
            <a:ext cx="1637435" cy="24374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600" dirty="0"/>
              <a:t>SECUNDARIO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1600" dirty="0"/>
              <a:t>San Martín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1600" dirty="0"/>
              <a:t>Santa Victoria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1600" dirty="0"/>
              <a:t>Orán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1600" dirty="0" err="1"/>
              <a:t>Iruya</a:t>
            </a:r>
            <a:endParaRPr lang="es-AR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1600" dirty="0"/>
              <a:t>Rivadavia</a:t>
            </a:r>
          </a:p>
          <a:p>
            <a:pPr marL="342900" indent="-342900">
              <a:buFont typeface="+mj-lt"/>
              <a:buAutoNum type="arabicPeriod"/>
            </a:pP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4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5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0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500"/>
                            </p:stCondLst>
                            <p:childTnLst>
                              <p:par>
                                <p:cTn id="1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9000"/>
                            </p:stCondLst>
                            <p:childTnLst>
                              <p:par>
                                <p:cTn id="1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9500"/>
                            </p:stCondLst>
                            <p:childTnLst>
                              <p:par>
                                <p:cTn id="1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>
          <a:xfrm>
            <a:off x="3571875" y="333375"/>
            <a:ext cx="5357813" cy="792163"/>
          </a:xfrm>
        </p:spPr>
        <p:txBody>
          <a:bodyPr lIns="0" tIns="0" rIns="0" bIns="0"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altLang="es-ES" sz="2800" b="1" dirty="0">
                <a:solidFill>
                  <a:srgbClr val="E4007C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TESTIMONIOS / OTROS EFECTOS</a:t>
            </a:r>
            <a:r>
              <a:rPr lang="es-ES_tradnl" altLang="es-AR" sz="2800" b="1" dirty="0">
                <a:solidFill>
                  <a:srgbClr val="E4007C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s-ES" altLang="es-AR" sz="2800" b="1" dirty="0">
              <a:solidFill>
                <a:srgbClr val="E4007C"/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7347" name="3 Imagen" descr="1. Pagin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33591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panose="020B0604020202020204" pitchFamily="34" charset="0"/>
            </a:endParaRPr>
          </a:p>
        </p:txBody>
      </p:sp>
      <p:sp>
        <p:nvSpPr>
          <p:cNvPr id="57349" name="Content Placeholder 2"/>
          <p:cNvSpPr>
            <a:spLocks noGrp="1"/>
          </p:cNvSpPr>
          <p:nvPr>
            <p:ph idx="1"/>
          </p:nvPr>
        </p:nvSpPr>
        <p:spPr>
          <a:xfrm>
            <a:off x="214313" y="1412875"/>
            <a:ext cx="8678862" cy="4679950"/>
          </a:xfrm>
        </p:spPr>
        <p:txBody>
          <a:bodyPr/>
          <a:lstStyle/>
          <a:p>
            <a:pPr marL="323850" lvl="1" indent="-323850" algn="just" eaLnBrk="1" hangingPunct="1">
              <a:spcBef>
                <a:spcPct val="0"/>
              </a:spcBef>
              <a:buClr>
                <a:srgbClr val="B71963"/>
              </a:buClr>
              <a:buFont typeface="Wingdings" panose="05000000000000000000" pitchFamily="2" charset="2"/>
              <a:buChar char="Ø"/>
            </a:pPr>
            <a:r>
              <a:rPr lang="es-ES_tradnl" altLang="es-AR" sz="2400" i="1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“El proceso fue dinámico y provocó asombro en el ámbito escolar, ya que las docentes no concebíamos la dimensión 2 como una posible falencia”.</a:t>
            </a:r>
          </a:p>
          <a:p>
            <a:pPr marL="323850" indent="-323850" algn="just" eaLnBrk="1" hangingPunct="1">
              <a:spcBef>
                <a:spcPct val="0"/>
              </a:spcBef>
              <a:buClr>
                <a:srgbClr val="B71963"/>
              </a:buClr>
              <a:buFont typeface="Wingdings" panose="05000000000000000000" pitchFamily="2" charset="2"/>
              <a:buChar char="Ø"/>
            </a:pPr>
            <a:r>
              <a:rPr lang="es-ES" altLang="es-AR" sz="2400" i="1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“Permitió modificar e innovar estrategias de enseñanza y evaluación”</a:t>
            </a:r>
          </a:p>
          <a:p>
            <a:pPr marL="323850" indent="-323850" algn="just" eaLnBrk="1" hangingPunct="1">
              <a:spcBef>
                <a:spcPct val="0"/>
              </a:spcBef>
              <a:buClr>
                <a:srgbClr val="B71963"/>
              </a:buClr>
              <a:buFont typeface="Wingdings" panose="05000000000000000000" pitchFamily="2" charset="2"/>
              <a:buChar char="Ø"/>
            </a:pPr>
            <a:r>
              <a:rPr lang="es-ES" altLang="es-AR" sz="2400" i="1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“Hizo despertar de la rutina diaria para idear nuevas acciones desde una mirada distinta”</a:t>
            </a:r>
          </a:p>
          <a:p>
            <a:pPr marL="323850" indent="-323850" algn="just" eaLnBrk="1" hangingPunct="1">
              <a:spcBef>
                <a:spcPct val="0"/>
              </a:spcBef>
              <a:buClr>
                <a:srgbClr val="B71963"/>
              </a:buClr>
              <a:buFont typeface="Wingdings" panose="05000000000000000000" pitchFamily="2" charset="2"/>
              <a:buChar char="Ø"/>
            </a:pPr>
            <a:r>
              <a:rPr lang="es-ES" altLang="es-AR" sz="2400" i="1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“Se incorporó el Plan de Acción al PEI de la institución”</a:t>
            </a:r>
          </a:p>
          <a:p>
            <a:pPr marL="323850" indent="-323850" algn="just" eaLnBrk="1" hangingPunct="1">
              <a:spcBef>
                <a:spcPct val="0"/>
              </a:spcBef>
              <a:buClr>
                <a:srgbClr val="B71963"/>
              </a:buClr>
              <a:buFont typeface="Wingdings" panose="05000000000000000000" pitchFamily="2" charset="2"/>
              <a:buChar char="Ø"/>
            </a:pPr>
            <a:r>
              <a:rPr lang="es-ES" altLang="es-AR" sz="2400" i="1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“Se incorporó el Plan de Acción al PMI”</a:t>
            </a:r>
          </a:p>
          <a:p>
            <a:pPr marL="323850" indent="-323850" algn="just" eaLnBrk="1" hangingPunct="1">
              <a:spcBef>
                <a:spcPct val="0"/>
              </a:spcBef>
              <a:buClr>
                <a:srgbClr val="B71963"/>
              </a:buClr>
              <a:buFont typeface="Wingdings" panose="05000000000000000000" pitchFamily="2" charset="2"/>
              <a:buChar char="Ø"/>
            </a:pPr>
            <a:r>
              <a:rPr lang="es-ES" altLang="es-AR" sz="2400" i="1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“El plan de Acción ayudó a elaborar el PCI y el DON” </a:t>
            </a:r>
          </a:p>
          <a:p>
            <a:pPr marL="323850" indent="-323850" algn="just" eaLnBrk="1" hangingPunct="1">
              <a:spcBef>
                <a:spcPct val="0"/>
              </a:spcBef>
              <a:buClr>
                <a:srgbClr val="B71963"/>
              </a:buClr>
              <a:buFont typeface="Wingdings" panose="05000000000000000000" pitchFamily="2" charset="2"/>
              <a:buChar char="Ø"/>
            </a:pPr>
            <a:r>
              <a:rPr lang="es-ES" altLang="es-AR" sz="2400" i="1">
                <a:solidFill>
                  <a:srgbClr val="FF0000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</a:t>
            </a:r>
            <a:r>
              <a:rPr lang="es-ES" altLang="es-AR" sz="2400" i="1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Permitió el replanteo de la temática de la inclusión”</a:t>
            </a:r>
          </a:p>
          <a:p>
            <a:pPr marL="323850" indent="-323850" algn="just" eaLnBrk="1" hangingPunct="1">
              <a:spcBef>
                <a:spcPct val="0"/>
              </a:spcBef>
              <a:buClr>
                <a:srgbClr val="B71963"/>
              </a:buClr>
              <a:buFont typeface="Wingdings" panose="05000000000000000000" pitchFamily="2" charset="2"/>
              <a:buChar char="Ø"/>
            </a:pPr>
            <a:r>
              <a:rPr lang="es-ES" altLang="es-AR" sz="2400" i="1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“Implicó una pausa en el ritmo acelerado por cumplir con lo que se planifica, sin considerar, a veces, los resultados ni el proceso”</a:t>
            </a:r>
            <a:endParaRPr lang="es-AR" altLang="es-AR" sz="2400" i="1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3 Imagen" descr="1. Caratula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1 Título"/>
          <p:cNvSpPr>
            <a:spLocks noGrp="1"/>
          </p:cNvSpPr>
          <p:nvPr>
            <p:ph type="title"/>
          </p:nvPr>
        </p:nvSpPr>
        <p:spPr>
          <a:xfrm>
            <a:off x="2268538" y="3573463"/>
            <a:ext cx="5929312" cy="1368425"/>
          </a:xfrm>
        </p:spPr>
        <p:txBody>
          <a:bodyPr lIns="0" tIns="0" rIns="0" bIns="0" anchor="t"/>
          <a:lstStyle/>
          <a:p>
            <a:pPr algn="l" eaLnBrk="1" hangingPunct="1"/>
            <a:r>
              <a:rPr lang="es-ES_tradnl" altLang="es-AR" sz="2800" b="1">
                <a:solidFill>
                  <a:srgbClr val="E4007C"/>
                </a:solidFill>
                <a:latin typeface="Arial Black" panose="020B0A04020102020204" pitchFamily="34" charset="0"/>
              </a:rPr>
              <a:t>INCIDENCIA DEL IACE EN LAS POLÍTICAS EDUCATIVAS PROVINCIALES</a:t>
            </a:r>
            <a:endParaRPr lang="es-ES" altLang="es-AR" sz="2800" b="1">
              <a:solidFill>
                <a:srgbClr val="E4007C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>
          <a:xfrm>
            <a:off x="3635375" y="188913"/>
            <a:ext cx="5357813" cy="431800"/>
          </a:xfrm>
        </p:spPr>
        <p:txBody>
          <a:bodyPr lIns="0" tIns="0" rIns="0" bIns="0" rtlCol="0" anchor="t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AR" altLang="es-ES" sz="2800" b="1" dirty="0">
                <a:solidFill>
                  <a:srgbClr val="E4007C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INCIDENCIA</a:t>
            </a:r>
            <a:r>
              <a:rPr lang="es-ES_tradnl" altLang="es-AR" sz="2800" b="1" dirty="0">
                <a:solidFill>
                  <a:srgbClr val="E4007C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IACE - Provincias</a:t>
            </a:r>
            <a:endParaRPr lang="es-ES" altLang="es-AR" sz="2800" b="1" dirty="0">
              <a:solidFill>
                <a:srgbClr val="E4007C"/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0419" name="3 Imagen" descr="1. Pagin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6838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panose="020B0604020202020204" pitchFamily="34" charset="0"/>
            </a:endParaRPr>
          </a:p>
        </p:txBody>
      </p:sp>
      <p:sp>
        <p:nvSpPr>
          <p:cNvPr id="18437" name="Content Placeholder 2"/>
          <p:cNvSpPr>
            <a:spLocks noGrp="1"/>
          </p:cNvSpPr>
          <p:nvPr>
            <p:ph idx="1"/>
          </p:nvPr>
        </p:nvSpPr>
        <p:spPr>
          <a:xfrm>
            <a:off x="107950" y="908050"/>
            <a:ext cx="8950325" cy="561657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AR" altLang="es-AR" sz="800" dirty="0"/>
              <a:t> </a:t>
            </a:r>
          </a:p>
          <a:p>
            <a:pPr algn="just" eaLnBrk="1" hangingPunct="1">
              <a:lnSpc>
                <a:spcPct val="90000"/>
              </a:lnSpc>
              <a:buClr>
                <a:srgbClr val="E74D1C"/>
              </a:buClr>
              <a:buFont typeface="Wingdings" panose="05000000000000000000" pitchFamily="2" charset="2"/>
              <a:buChar char="Ø"/>
              <a:defRPr/>
            </a:pPr>
            <a:r>
              <a:rPr lang="es-AR" altLang="es-AR" sz="2400" dirty="0">
                <a:solidFill>
                  <a:srgbClr val="000000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Involucramiento progresivo de los supervisores en el acompañamiento a las escuelas y en el monitoreo de los Planes.</a:t>
            </a:r>
          </a:p>
          <a:p>
            <a:pPr algn="just" eaLnBrk="1" hangingPunct="1">
              <a:lnSpc>
                <a:spcPct val="90000"/>
              </a:lnSpc>
              <a:buClr>
                <a:srgbClr val="E74D1C"/>
              </a:buClr>
              <a:buFont typeface="Wingdings" panose="05000000000000000000" pitchFamily="2" charset="2"/>
              <a:buChar char="Ø"/>
              <a:defRPr/>
            </a:pPr>
            <a:r>
              <a:rPr lang="es-AR" altLang="es-AR" sz="2400" dirty="0">
                <a:solidFill>
                  <a:srgbClr val="000000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Algunos supervisores promovieron la aplicación del IACE en sus escuelas a cargo no incluidas en los operativos. </a:t>
            </a:r>
          </a:p>
          <a:p>
            <a:pPr algn="just" eaLnBrk="1" hangingPunct="1">
              <a:lnSpc>
                <a:spcPct val="90000"/>
              </a:lnSpc>
              <a:buClr>
                <a:srgbClr val="E74D1C"/>
              </a:buClr>
              <a:buFont typeface="Wingdings" panose="05000000000000000000" pitchFamily="2" charset="2"/>
              <a:buChar char="Ø"/>
              <a:defRPr/>
            </a:pPr>
            <a:r>
              <a:rPr lang="es-AR" altLang="es-AR" sz="2400" dirty="0">
                <a:solidFill>
                  <a:srgbClr val="000000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Autorización de las jornadas requeridas para la aplicación del IACE mediante resolución específica </a:t>
            </a:r>
            <a:r>
              <a:rPr lang="es-AR" altLang="es-AR" sz="240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s-AR" altLang="es-AR" sz="2400" dirty="0" err="1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p.e</a:t>
            </a:r>
            <a:r>
              <a:rPr lang="es-AR" altLang="es-AR" sz="240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Santiago del Estero</a:t>
            </a:r>
            <a:r>
              <a:rPr lang="es-AR" altLang="es-AR" sz="2400" dirty="0">
                <a:latin typeface="Arial Narrow" panose="020B0606020202030204" pitchFamily="34" charset="0"/>
              </a:rPr>
              <a:t>, Res. N°3625, Proyecto de Capacitación y autorización de jornadas en escuelas de nivel inicial y secundarias</a:t>
            </a:r>
            <a:r>
              <a:rPr lang="es-AR" altLang="es-AR" sz="240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).  </a:t>
            </a:r>
          </a:p>
          <a:p>
            <a:pPr algn="just" eaLnBrk="1" hangingPunct="1">
              <a:lnSpc>
                <a:spcPct val="90000"/>
              </a:lnSpc>
              <a:buClr>
                <a:srgbClr val="E74D1C"/>
              </a:buClr>
              <a:buFont typeface="Wingdings" panose="05000000000000000000" pitchFamily="2" charset="2"/>
              <a:buChar char="Ø"/>
              <a:defRPr/>
            </a:pPr>
            <a:r>
              <a:rPr lang="es-AR" altLang="es-AR" sz="2400" dirty="0">
                <a:solidFill>
                  <a:srgbClr val="000000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Integración de la autoevaluación al Plan de Educación 2016-2020, Un Compromiso para el Desarrollo de la Provincia de Salta (Ministerio de Educación, Ciencia y Tecnología, 2016). Fuerte influencia del IACE en su formulación (múltiples citas). </a:t>
            </a:r>
            <a:r>
              <a:rPr lang="es-AR" altLang="es-AR" sz="2400" i="1" dirty="0">
                <a:solidFill>
                  <a:srgbClr val="000000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Salta</a:t>
            </a:r>
            <a:r>
              <a:rPr lang="es-AR" altLang="es-AR" sz="2400" dirty="0">
                <a:solidFill>
                  <a:srgbClr val="000000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endParaRPr lang="es-AR" altLang="es-AR" sz="2400" i="1" dirty="0">
              <a:solidFill>
                <a:srgbClr val="000000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lnSpc>
                <a:spcPct val="90000"/>
              </a:lnSpc>
              <a:buClr>
                <a:srgbClr val="E74D1C"/>
              </a:buClr>
              <a:buFont typeface="Wingdings" panose="05000000000000000000" pitchFamily="2" charset="2"/>
              <a:buChar char="Ø"/>
              <a:defRPr/>
            </a:pPr>
            <a:r>
              <a:rPr lang="es-AR" altLang="es-AR" sz="2400" dirty="0">
                <a:solidFill>
                  <a:srgbClr val="000000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Reconocimiento de la autoevaluación como dispositivo para la capacitación docente (aprendizaje desde la práctica) a partir del otorgamiento de puntaje para quienes se involucran en los procesos autoevaluativos (Resolución 093. </a:t>
            </a:r>
            <a:r>
              <a:rPr lang="es-AR" altLang="es-AR" sz="2400" dirty="0" err="1">
                <a:solidFill>
                  <a:srgbClr val="000000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Exp</a:t>
            </a:r>
            <a:r>
              <a:rPr lang="es-AR" altLang="es-AR" sz="2400" dirty="0">
                <a:solidFill>
                  <a:srgbClr val="000000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N°1407792/14, 19 de mayo 2014, en Salta</a:t>
            </a:r>
            <a:r>
              <a:rPr lang="es-AR" altLang="es-AR" sz="240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). Ídem en Santiago del Estero.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>
          <a:xfrm>
            <a:off x="3563938" y="274638"/>
            <a:ext cx="5400675" cy="8509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AR" altLang="es-ES" sz="2800" b="1" dirty="0">
                <a:solidFill>
                  <a:srgbClr val="E4007C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INCIDENCIA</a:t>
            </a:r>
            <a:r>
              <a:rPr lang="es-ES_tradnl" altLang="es-AR" sz="2800" b="1" dirty="0">
                <a:solidFill>
                  <a:srgbClr val="E4007C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IACE - Provincias</a:t>
            </a:r>
            <a:endParaRPr lang="es-ES" altLang="es-AR" sz="2800" b="1" dirty="0">
              <a:solidFill>
                <a:srgbClr val="E4007C"/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437" name="Content Placeholder 2"/>
          <p:cNvSpPr>
            <a:spLocks noGrp="1"/>
          </p:cNvSpPr>
          <p:nvPr>
            <p:ph idx="1"/>
          </p:nvPr>
        </p:nvSpPr>
        <p:spPr>
          <a:xfrm>
            <a:off x="250825" y="1268413"/>
            <a:ext cx="8713788" cy="5113337"/>
          </a:xfrm>
        </p:spPr>
        <p:txBody>
          <a:bodyPr rtlCol="0">
            <a:normAutofit fontScale="25000" lnSpcReduction="20000"/>
          </a:bodyPr>
          <a:lstStyle/>
          <a:p>
            <a:pPr marL="447675" indent="-382588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E74D1C"/>
              </a:buClr>
              <a:buFont typeface="Wingdings" charset="2"/>
              <a:buChar char=""/>
              <a:defRPr/>
            </a:pPr>
            <a:r>
              <a:rPr lang="es-AR" sz="9600" dirty="0">
                <a:solidFill>
                  <a:srgbClr val="000000"/>
                </a:solidFill>
                <a:latin typeface="Arial Narrow" panose="020B0606020202030204" pitchFamily="34" charset="0"/>
                <a:cs typeface="Arial Unicode MS" pitchFamily="32" charset="0"/>
              </a:rPr>
              <a:t>Consideración de la autoevaluación como política educativa provincial, propiciando una cultura evaluativa.</a:t>
            </a:r>
          </a:p>
          <a:p>
            <a:pPr marL="447675" indent="-382588" algn="just"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E74D1C"/>
              </a:buClr>
              <a:buFont typeface="Wingdings" panose="05000000000000000000" pitchFamily="2" charset="2"/>
              <a:buChar char="Ø"/>
              <a:defRPr/>
            </a:pPr>
            <a:r>
              <a:rPr lang="es-AR" sz="9600" dirty="0">
                <a:solidFill>
                  <a:srgbClr val="000000"/>
                </a:solidFill>
                <a:latin typeface="Arial Narrow" panose="020B0606020202030204" pitchFamily="34" charset="0"/>
                <a:cs typeface="Arial Unicode MS" pitchFamily="32" charset="0"/>
              </a:rPr>
              <a:t>Valoración del proceso y los resultados de la autoevaluación como facilitador de la integralidad de las acciones. </a:t>
            </a:r>
          </a:p>
          <a:p>
            <a:pPr marL="447675" indent="-382588" algn="just"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E74D1C"/>
              </a:buClr>
              <a:buFont typeface="Wingdings" charset="2"/>
              <a:buChar char=""/>
              <a:defRPr/>
            </a:pPr>
            <a:r>
              <a:rPr lang="es-AR" sz="9600" dirty="0">
                <a:solidFill>
                  <a:srgbClr val="000000"/>
                </a:solidFill>
                <a:latin typeface="Arial Narrow" panose="020B0606020202030204" pitchFamily="34" charset="0"/>
                <a:cs typeface="Arial Unicode MS" pitchFamily="32" charset="0"/>
              </a:rPr>
              <a:t>Utilización del material teórico del IACE para la elaboración del nuevo Diseño Curricular de Nivel Inicial en la provincia. </a:t>
            </a:r>
            <a:r>
              <a:rPr lang="es-AR" sz="9600" i="1" dirty="0">
                <a:solidFill>
                  <a:srgbClr val="000000"/>
                </a:solidFill>
                <a:latin typeface="Arial Narrow" panose="020B0606020202030204" pitchFamily="34" charset="0"/>
                <a:cs typeface="Arial Unicode MS" pitchFamily="32" charset="0"/>
              </a:rPr>
              <a:t>(Salta).</a:t>
            </a:r>
          </a:p>
          <a:p>
            <a:pPr marL="447675" indent="-382588" algn="just"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E74D1C"/>
              </a:buClr>
              <a:buFont typeface="Wingdings" charset="2"/>
              <a:buChar char=""/>
              <a:defRPr/>
            </a:pPr>
            <a:r>
              <a:rPr lang="es-AR" sz="9600" dirty="0">
                <a:latin typeface="Arial Narrow" panose="020B0606020202030204" pitchFamily="34" charset="0"/>
                <a:cs typeface="Arial Unicode MS" pitchFamily="32" charset="0"/>
              </a:rPr>
              <a:t>Utilización de los materiales IACE para la capacitación de futuros directivos de escuelas secundarias </a:t>
            </a:r>
            <a:r>
              <a:rPr lang="es-AR" sz="9600" i="1" dirty="0">
                <a:latin typeface="Arial Narrow" panose="020B0606020202030204" pitchFamily="34" charset="0"/>
                <a:cs typeface="Arial Unicode MS" pitchFamily="32" charset="0"/>
              </a:rPr>
              <a:t>(Salta).</a:t>
            </a:r>
          </a:p>
          <a:p>
            <a:pPr marL="447675" indent="-382588" algn="just"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E74D1C"/>
              </a:buClr>
              <a:buFont typeface="Wingdings" charset="2"/>
              <a:buChar char=""/>
              <a:defRPr/>
            </a:pPr>
            <a:r>
              <a:rPr lang="es-AR" sz="9600" dirty="0">
                <a:solidFill>
                  <a:srgbClr val="000000"/>
                </a:solidFill>
                <a:latin typeface="Arial Narrow" panose="020B0606020202030204" pitchFamily="34" charset="0"/>
                <a:cs typeface="Arial Unicode MS" pitchFamily="32" charset="0"/>
              </a:rPr>
              <a:t>Integración del proceso de autoevaluación a los planes, programas y proyectos nacionales y provinciales que desarrolla la escuela (</a:t>
            </a:r>
            <a:r>
              <a:rPr lang="es-AR" sz="9600" dirty="0" err="1">
                <a:solidFill>
                  <a:srgbClr val="000000"/>
                </a:solidFill>
                <a:latin typeface="Arial Narrow" panose="020B0606020202030204" pitchFamily="34" charset="0"/>
                <a:cs typeface="Arial Unicode MS" pitchFamily="32" charset="0"/>
              </a:rPr>
              <a:t>ej</a:t>
            </a:r>
            <a:r>
              <a:rPr lang="es-AR" sz="9600" dirty="0">
                <a:solidFill>
                  <a:srgbClr val="000000"/>
                </a:solidFill>
                <a:latin typeface="Arial Narrow" panose="020B0606020202030204" pitchFamily="34" charset="0"/>
                <a:cs typeface="Arial Unicode MS" pitchFamily="32" charset="0"/>
              </a:rPr>
              <a:t>: PEI, PCI, PMI, DON, PIIE) brindando mayor coherencia y unidad a las acciones que realizan. </a:t>
            </a:r>
          </a:p>
          <a:p>
            <a:pPr marL="447675" indent="-382588" algn="just"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E74D1C"/>
              </a:buClr>
              <a:buFont typeface="Wingdings" charset="2"/>
              <a:buChar char=""/>
              <a:defRPr/>
            </a:pPr>
            <a:r>
              <a:rPr lang="es-AR" sz="9600" dirty="0">
                <a:latin typeface="Arial Narrow" panose="020B0606020202030204" pitchFamily="34" charset="0"/>
                <a:cs typeface="Arial Unicode MS" pitchFamily="32" charset="0"/>
              </a:rPr>
              <a:t>Noticias sobre actividades del IACE en portales educativos de los Ministerios provinciales.  </a:t>
            </a:r>
          </a:p>
          <a:p>
            <a:pPr marL="447675" indent="-382588" algn="just"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E74D1C"/>
              </a:buClr>
              <a:buFont typeface="Wingdings" charset="2"/>
              <a:buChar char=""/>
              <a:defRPr/>
            </a:pPr>
            <a:endParaRPr lang="es-AR" sz="7100" dirty="0">
              <a:solidFill>
                <a:srgbClr val="000000"/>
              </a:solidFill>
              <a:latin typeface="Arial Narrow" panose="020B0606020202030204" pitchFamily="34" charset="0"/>
              <a:cs typeface="Arial Unicode MS" pitchFamily="32" charset="0"/>
            </a:endParaRPr>
          </a:p>
          <a:p>
            <a:pPr marL="447675" indent="-382588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E74D1C"/>
              </a:buClr>
              <a:buFont typeface="Wingdings" charset="2"/>
              <a:buChar char=""/>
              <a:defRPr/>
            </a:pPr>
            <a:endParaRPr lang="es-AR" sz="7100" dirty="0">
              <a:solidFill>
                <a:srgbClr val="000000"/>
              </a:solidFill>
              <a:latin typeface="Arial Narrow" panose="020B0606020202030204" pitchFamily="34" charset="0"/>
              <a:cs typeface="Arial Unicode MS" pitchFamily="32" charset="0"/>
            </a:endParaRPr>
          </a:p>
          <a:p>
            <a:pPr marL="447675" indent="-382588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E74D1C"/>
              </a:buClr>
              <a:buFont typeface="Wingdings" charset="2"/>
              <a:buChar char=""/>
              <a:defRPr/>
            </a:pPr>
            <a:endParaRPr lang="es-AR" sz="7100" dirty="0">
              <a:solidFill>
                <a:srgbClr val="000000"/>
              </a:solidFill>
              <a:latin typeface="Arial Narrow" panose="020B0606020202030204" pitchFamily="34" charset="0"/>
              <a:cs typeface="Arial Unicode MS" pitchFamily="32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AR" dirty="0"/>
          </a:p>
        </p:txBody>
      </p:sp>
      <p:pic>
        <p:nvPicPr>
          <p:cNvPr id="62468" name="3 Imagen" descr="1. Pagin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33591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Título"/>
          <p:cNvSpPr>
            <a:spLocks noGrp="1"/>
          </p:cNvSpPr>
          <p:nvPr>
            <p:ph type="title"/>
          </p:nvPr>
        </p:nvSpPr>
        <p:spPr>
          <a:xfrm>
            <a:off x="3563938" y="274638"/>
            <a:ext cx="5400675" cy="850900"/>
          </a:xfrm>
        </p:spPr>
        <p:txBody>
          <a:bodyPr/>
          <a:lstStyle/>
          <a:p>
            <a:pPr algn="l" eaLnBrk="1" hangingPunct="1"/>
            <a:r>
              <a:rPr lang="es-AR" altLang="es-ES" sz="2800" b="1">
                <a:solidFill>
                  <a:srgbClr val="E4007C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INCIDENCIA</a:t>
            </a:r>
            <a:r>
              <a:rPr lang="es-ES_tradnl" altLang="es-AR" sz="2800" b="1">
                <a:solidFill>
                  <a:srgbClr val="E4007C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IACE - Nación</a:t>
            </a:r>
            <a:endParaRPr lang="es-ES" altLang="es-AR" sz="2800" b="1">
              <a:solidFill>
                <a:srgbClr val="E4007C"/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437" name="Content Placeholder 2"/>
          <p:cNvSpPr>
            <a:spLocks noGrp="1"/>
          </p:cNvSpPr>
          <p:nvPr>
            <p:ph idx="1"/>
          </p:nvPr>
        </p:nvSpPr>
        <p:spPr>
          <a:xfrm>
            <a:off x="250825" y="1628775"/>
            <a:ext cx="8642350" cy="4525963"/>
          </a:xfrm>
        </p:spPr>
        <p:txBody>
          <a:bodyPr rtlCol="0">
            <a:normAutofit lnSpcReduction="10000"/>
          </a:bodyPr>
          <a:lstStyle/>
          <a:p>
            <a:pPr marL="447675" indent="-382588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E74D1C"/>
              </a:buClr>
              <a:buFont typeface="Wingdings" charset="2"/>
              <a:buChar char=""/>
              <a:defRPr/>
            </a:pPr>
            <a:r>
              <a:rPr lang="es-AR" sz="2800" dirty="0">
                <a:solidFill>
                  <a:srgbClr val="000000"/>
                </a:solidFill>
                <a:latin typeface="Arial Narrow" panose="020B0606020202030204" pitchFamily="34" charset="0"/>
                <a:cs typeface="Arial Unicode MS" pitchFamily="32" charset="0"/>
              </a:rPr>
              <a:t>Consideración de la autoevaluación como política educativa a través de una Secretaría específica en el </a:t>
            </a:r>
            <a:r>
              <a:rPr lang="es-AR" sz="2800" dirty="0" err="1">
                <a:solidFill>
                  <a:srgbClr val="000000"/>
                </a:solidFill>
                <a:latin typeface="Arial Narrow" panose="020B0606020202030204" pitchFamily="34" charset="0"/>
                <a:cs typeface="Arial Unicode MS" pitchFamily="32" charset="0"/>
              </a:rPr>
              <a:t>MEyD</a:t>
            </a:r>
            <a:r>
              <a:rPr lang="es-AR" sz="2800" dirty="0">
                <a:solidFill>
                  <a:srgbClr val="000000"/>
                </a:solidFill>
                <a:latin typeface="Arial Narrow" panose="020B0606020202030204" pitchFamily="34" charset="0"/>
                <a:cs typeface="Arial Unicode MS" pitchFamily="32" charset="0"/>
              </a:rPr>
              <a:t> Nacional.</a:t>
            </a:r>
          </a:p>
          <a:p>
            <a:pPr marL="447675" indent="-382588" algn="just"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E74D1C"/>
              </a:buClr>
              <a:buFont typeface="Wingdings" panose="05000000000000000000" pitchFamily="2" charset="2"/>
              <a:buChar char="Ø"/>
              <a:defRPr/>
            </a:pPr>
            <a:r>
              <a:rPr lang="es-AR" sz="2800" dirty="0">
                <a:solidFill>
                  <a:srgbClr val="000000"/>
                </a:solidFill>
                <a:latin typeface="Arial Narrow" panose="020B0606020202030204" pitchFamily="34" charset="0"/>
                <a:cs typeface="Arial Unicode MS" pitchFamily="32" charset="0"/>
              </a:rPr>
              <a:t>Valoración del proceso y los resultados de la autoevaluación como aporte a la mejora de la Calidad educativa. </a:t>
            </a:r>
          </a:p>
          <a:p>
            <a:pPr marL="447675" indent="-382588" algn="just"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E74D1C"/>
              </a:buClr>
              <a:buFont typeface="Wingdings" charset="2"/>
              <a:buChar char=""/>
              <a:defRPr/>
            </a:pPr>
            <a:r>
              <a:rPr lang="es-AR" sz="2800" dirty="0">
                <a:solidFill>
                  <a:srgbClr val="000000"/>
                </a:solidFill>
                <a:latin typeface="Arial Narrow" panose="020B0606020202030204" pitchFamily="34" charset="0"/>
                <a:cs typeface="Arial Unicode MS" pitchFamily="32" charset="0"/>
              </a:rPr>
              <a:t>Utilización de varios aspectos de los materiales IACE para la elaboración de los nuevos instrumentos para la autoevaluación.</a:t>
            </a:r>
          </a:p>
          <a:p>
            <a:pPr marL="447675" indent="-382588" algn="just"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E74D1C"/>
              </a:buClr>
              <a:buFont typeface="Wingdings" charset="2"/>
              <a:buChar char=""/>
              <a:defRPr/>
            </a:pPr>
            <a:r>
              <a:rPr lang="es-AR" sz="2800" dirty="0">
                <a:solidFill>
                  <a:srgbClr val="000000"/>
                </a:solidFill>
                <a:latin typeface="Arial Narrow" panose="020B0606020202030204" pitchFamily="34" charset="0"/>
                <a:cs typeface="Arial Unicode MS" pitchFamily="32" charset="0"/>
              </a:rPr>
              <a:t>En especial, se prevé usar el ejercicio de Valoración de las variables e indicadores de la Calidad Educativa del IACE para los diferentes niveles.</a:t>
            </a:r>
          </a:p>
          <a:p>
            <a:pPr marL="447675" indent="-382588" algn="just"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E74D1C"/>
              </a:buClr>
              <a:buFont typeface="Wingdings" charset="2"/>
              <a:buChar char=""/>
              <a:defRPr/>
            </a:pPr>
            <a:endParaRPr lang="es-AR" sz="2800" dirty="0">
              <a:solidFill>
                <a:srgbClr val="000000"/>
              </a:solidFill>
              <a:latin typeface="Arial Narrow" panose="020B0606020202030204" pitchFamily="34" charset="0"/>
              <a:cs typeface="Arial Unicode MS" pitchFamily="32" charset="0"/>
            </a:endParaRPr>
          </a:p>
          <a:p>
            <a:pPr marL="447675" indent="-382588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E74D1C"/>
              </a:buClr>
              <a:buFont typeface="Wingdings" charset="2"/>
              <a:buChar char=""/>
              <a:defRPr/>
            </a:pPr>
            <a:endParaRPr lang="es-AR" sz="2600" dirty="0">
              <a:solidFill>
                <a:srgbClr val="000000"/>
              </a:solidFill>
              <a:latin typeface="Arial Narrow" panose="020B0606020202030204" pitchFamily="34" charset="0"/>
              <a:cs typeface="Arial Unicode MS" pitchFamily="32" charset="0"/>
            </a:endParaRPr>
          </a:p>
          <a:p>
            <a:pPr marL="447675" indent="-382588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E74D1C"/>
              </a:buClr>
              <a:buFont typeface="Wingdings" charset="2"/>
              <a:buChar char=""/>
              <a:defRPr/>
            </a:pPr>
            <a:endParaRPr lang="es-AR" sz="2600" dirty="0">
              <a:solidFill>
                <a:srgbClr val="000000"/>
              </a:solidFill>
              <a:latin typeface="Arial Narrow" panose="020B0606020202030204" pitchFamily="34" charset="0"/>
              <a:cs typeface="Arial Unicode MS" pitchFamily="32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AR" dirty="0"/>
          </a:p>
        </p:txBody>
      </p:sp>
      <p:pic>
        <p:nvPicPr>
          <p:cNvPr id="64516" name="3 Imagen" descr="1. Pagin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33591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Título"/>
          <p:cNvSpPr>
            <a:spLocks noGrp="1"/>
          </p:cNvSpPr>
          <p:nvPr>
            <p:ph type="title"/>
          </p:nvPr>
        </p:nvSpPr>
        <p:spPr>
          <a:xfrm>
            <a:off x="3357563" y="1000125"/>
            <a:ext cx="5357812" cy="500063"/>
          </a:xfrm>
        </p:spPr>
        <p:txBody>
          <a:bodyPr lIns="0" tIns="0" rIns="0" bIns="0" anchor="t"/>
          <a:lstStyle/>
          <a:p>
            <a:pPr algn="l" eaLnBrk="1" hangingPunct="1"/>
            <a:endParaRPr lang="es-AR" altLang="es-AR" sz="2400" b="1">
              <a:solidFill>
                <a:srgbClr val="0077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563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panose="020B0604020202020204" pitchFamily="34" charset="0"/>
            </a:endParaRPr>
          </a:p>
        </p:txBody>
      </p:sp>
      <p:pic>
        <p:nvPicPr>
          <p:cNvPr id="66565" name="3 Imagen" descr="1. Caratula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8150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1 Título"/>
          <p:cNvSpPr txBox="1">
            <a:spLocks/>
          </p:cNvSpPr>
          <p:nvPr/>
        </p:nvSpPr>
        <p:spPr bwMode="auto">
          <a:xfrm>
            <a:off x="2484438" y="4068763"/>
            <a:ext cx="5713412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b="1" i="1">
                <a:solidFill>
                  <a:srgbClr val="0077AA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¡¡¡MUCHAS GRACIAS!!!!</a:t>
            </a:r>
            <a:endParaRPr lang="es-ES" altLang="es-AR" b="1" i="1">
              <a:solidFill>
                <a:srgbClr val="0077AA"/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3" name="3 Imagen" descr="1. Pagin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37084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4" name="1 Título"/>
          <p:cNvSpPr>
            <a:spLocks noGrp="1"/>
          </p:cNvSpPr>
          <p:nvPr>
            <p:ph type="title"/>
          </p:nvPr>
        </p:nvSpPr>
        <p:spPr>
          <a:xfrm>
            <a:off x="3751263" y="265113"/>
            <a:ext cx="5357812" cy="500062"/>
          </a:xfrm>
        </p:spPr>
        <p:txBody>
          <a:bodyPr lIns="0" tIns="0" rIns="0" bIns="0" anchor="t"/>
          <a:lstStyle/>
          <a:p>
            <a:pPr eaLnBrk="1" hangingPunct="1"/>
            <a:r>
              <a:rPr lang="es-ES" altLang="es-AR" sz="2400" b="1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SANTIAGO DEL ESTERO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58569"/>
            <a:ext cx="4392488" cy="5744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Conector 15"/>
          <p:cNvSpPr/>
          <p:nvPr/>
        </p:nvSpPr>
        <p:spPr>
          <a:xfrm>
            <a:off x="2772073" y="3068960"/>
            <a:ext cx="144462" cy="142875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</a:t>
            </a:r>
            <a:endParaRPr lang="es-AR" dirty="0"/>
          </a:p>
        </p:txBody>
      </p:sp>
      <p:sp>
        <p:nvSpPr>
          <p:cNvPr id="38" name="Conector 15"/>
          <p:cNvSpPr/>
          <p:nvPr/>
        </p:nvSpPr>
        <p:spPr>
          <a:xfrm>
            <a:off x="3275856" y="3231842"/>
            <a:ext cx="144462" cy="142875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es-AR" dirty="0"/>
          </a:p>
        </p:txBody>
      </p:sp>
      <p:sp>
        <p:nvSpPr>
          <p:cNvPr id="39" name="Conector 15"/>
          <p:cNvSpPr/>
          <p:nvPr/>
        </p:nvSpPr>
        <p:spPr>
          <a:xfrm>
            <a:off x="3211255" y="3501008"/>
            <a:ext cx="144462" cy="142875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</a:t>
            </a:r>
            <a:endParaRPr lang="es-AR" dirty="0"/>
          </a:p>
        </p:txBody>
      </p:sp>
      <p:sp>
        <p:nvSpPr>
          <p:cNvPr id="40" name="Conector 15"/>
          <p:cNvSpPr/>
          <p:nvPr/>
        </p:nvSpPr>
        <p:spPr>
          <a:xfrm>
            <a:off x="2627611" y="3632462"/>
            <a:ext cx="144462" cy="142875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4</a:t>
            </a:r>
          </a:p>
        </p:txBody>
      </p:sp>
      <p:sp>
        <p:nvSpPr>
          <p:cNvPr id="41" name="Conector 15"/>
          <p:cNvSpPr/>
          <p:nvPr/>
        </p:nvSpPr>
        <p:spPr>
          <a:xfrm>
            <a:off x="3420318" y="3830653"/>
            <a:ext cx="144462" cy="142875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5</a:t>
            </a:r>
            <a:endParaRPr lang="es-AR" dirty="0"/>
          </a:p>
        </p:txBody>
      </p:sp>
      <p:sp>
        <p:nvSpPr>
          <p:cNvPr id="42" name="Conector 15"/>
          <p:cNvSpPr/>
          <p:nvPr/>
        </p:nvSpPr>
        <p:spPr>
          <a:xfrm>
            <a:off x="3188395" y="4149080"/>
            <a:ext cx="144462" cy="142875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6</a:t>
            </a:r>
            <a:endParaRPr lang="es-AR" dirty="0"/>
          </a:p>
        </p:txBody>
      </p:sp>
      <p:sp>
        <p:nvSpPr>
          <p:cNvPr id="44" name="Conector 2"/>
          <p:cNvSpPr/>
          <p:nvPr/>
        </p:nvSpPr>
        <p:spPr>
          <a:xfrm>
            <a:off x="2483768" y="4293096"/>
            <a:ext cx="144463" cy="142875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b="1" spc="50" dirty="0">
                <a:ln w="9525" cmpd="sng">
                  <a:solidFill>
                    <a:srgbClr val="9BBB59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</a:t>
            </a:r>
            <a:endParaRPr lang="es-AR" dirty="0">
              <a:ln w="9525" cmpd="sng">
                <a:solidFill>
                  <a:srgbClr val="9BBB59"/>
                </a:solidFill>
                <a:prstDash val="solid"/>
              </a:ln>
              <a:solidFill>
                <a:srgbClr val="9BBB59"/>
              </a:solidFill>
            </a:endParaRPr>
          </a:p>
        </p:txBody>
      </p:sp>
      <p:sp>
        <p:nvSpPr>
          <p:cNvPr id="45" name="Conector 2"/>
          <p:cNvSpPr/>
          <p:nvPr/>
        </p:nvSpPr>
        <p:spPr>
          <a:xfrm>
            <a:off x="3199259" y="3909508"/>
            <a:ext cx="144463" cy="142875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b="1" spc="50" dirty="0">
                <a:ln w="9525" cmpd="sng">
                  <a:solidFill>
                    <a:srgbClr val="9BBB59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</a:t>
            </a:r>
            <a:endParaRPr lang="es-AR" dirty="0">
              <a:ln w="9525" cmpd="sng">
                <a:solidFill>
                  <a:srgbClr val="9BBB59"/>
                </a:solidFill>
                <a:prstDash val="solid"/>
              </a:ln>
            </a:endParaRPr>
          </a:p>
        </p:txBody>
      </p:sp>
      <p:sp>
        <p:nvSpPr>
          <p:cNvPr id="46" name="Conector 2"/>
          <p:cNvSpPr/>
          <p:nvPr/>
        </p:nvSpPr>
        <p:spPr>
          <a:xfrm>
            <a:off x="3635896" y="3965719"/>
            <a:ext cx="144463" cy="142875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b="1" spc="50" dirty="0">
                <a:ln w="9525" cmpd="sng">
                  <a:solidFill>
                    <a:srgbClr val="9BBB59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</a:t>
            </a:r>
            <a:endParaRPr lang="es-AR" dirty="0">
              <a:ln w="9525" cmpd="sng">
                <a:solidFill>
                  <a:srgbClr val="9BBB59"/>
                </a:solidFill>
                <a:prstDash val="solid"/>
              </a:ln>
            </a:endParaRPr>
          </a:p>
        </p:txBody>
      </p:sp>
      <p:sp>
        <p:nvSpPr>
          <p:cNvPr id="47" name="Conector 2"/>
          <p:cNvSpPr/>
          <p:nvPr/>
        </p:nvSpPr>
        <p:spPr>
          <a:xfrm>
            <a:off x="4572000" y="4725144"/>
            <a:ext cx="144463" cy="142875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b="1" spc="50" dirty="0">
                <a:ln w="9525" cmpd="sng">
                  <a:solidFill>
                    <a:srgbClr val="9BBB59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9</a:t>
            </a:r>
            <a:endParaRPr lang="es-AR" dirty="0">
              <a:ln w="9525" cmpd="sng">
                <a:solidFill>
                  <a:srgbClr val="9BBB59"/>
                </a:solidFill>
                <a:prstDash val="solid"/>
              </a:ln>
            </a:endParaRPr>
          </a:p>
        </p:txBody>
      </p:sp>
      <p:sp>
        <p:nvSpPr>
          <p:cNvPr id="48" name="Conector 2"/>
          <p:cNvSpPr/>
          <p:nvPr/>
        </p:nvSpPr>
        <p:spPr>
          <a:xfrm>
            <a:off x="3995936" y="3902106"/>
            <a:ext cx="144463" cy="142875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b="1" spc="50" dirty="0">
                <a:ln w="9525" cmpd="sng">
                  <a:solidFill>
                    <a:srgbClr val="9BBB59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5</a:t>
            </a:r>
            <a:endParaRPr lang="es-AR" dirty="0">
              <a:ln w="9525" cmpd="sng">
                <a:solidFill>
                  <a:srgbClr val="9BBB59"/>
                </a:solidFill>
                <a:prstDash val="solid"/>
              </a:ln>
            </a:endParaRPr>
          </a:p>
        </p:txBody>
      </p:sp>
      <p:sp>
        <p:nvSpPr>
          <p:cNvPr id="49" name="Conector 2"/>
          <p:cNvSpPr/>
          <p:nvPr/>
        </p:nvSpPr>
        <p:spPr>
          <a:xfrm>
            <a:off x="5072002" y="4221658"/>
            <a:ext cx="144463" cy="142875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b="1" spc="50" dirty="0">
                <a:ln w="9525" cmpd="sng">
                  <a:solidFill>
                    <a:srgbClr val="9BBB59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8</a:t>
            </a:r>
            <a:endParaRPr lang="es-AR" dirty="0">
              <a:ln w="9525" cmpd="sng">
                <a:solidFill>
                  <a:srgbClr val="9BBB59"/>
                </a:solidFill>
                <a:prstDash val="solid"/>
              </a:ln>
            </a:endParaRPr>
          </a:p>
        </p:txBody>
      </p:sp>
      <p:sp>
        <p:nvSpPr>
          <p:cNvPr id="50" name="Conector 2"/>
          <p:cNvSpPr/>
          <p:nvPr/>
        </p:nvSpPr>
        <p:spPr>
          <a:xfrm>
            <a:off x="5162391" y="3733048"/>
            <a:ext cx="144463" cy="142875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b="1" spc="50" dirty="0">
                <a:ln w="9525" cmpd="sng">
                  <a:solidFill>
                    <a:srgbClr val="9BBB59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7</a:t>
            </a:r>
            <a:endParaRPr lang="es-AR" dirty="0">
              <a:ln w="9525" cmpd="sng">
                <a:solidFill>
                  <a:srgbClr val="9BBB59"/>
                </a:solidFill>
                <a:prstDash val="solid"/>
              </a:ln>
            </a:endParaRPr>
          </a:p>
        </p:txBody>
      </p:sp>
      <p:sp>
        <p:nvSpPr>
          <p:cNvPr id="51" name="Conector 2"/>
          <p:cNvSpPr/>
          <p:nvPr/>
        </p:nvSpPr>
        <p:spPr>
          <a:xfrm>
            <a:off x="5162390" y="3140397"/>
            <a:ext cx="144463" cy="142875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b="1" spc="50" dirty="0">
                <a:ln w="9525" cmpd="sng">
                  <a:solidFill>
                    <a:srgbClr val="9BBB59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6</a:t>
            </a:r>
            <a:endParaRPr lang="es-AR" dirty="0">
              <a:ln w="9525" cmpd="sng">
                <a:solidFill>
                  <a:srgbClr val="9BBB59"/>
                </a:solidFill>
                <a:prstDash val="solid"/>
              </a:ln>
            </a:endParaRPr>
          </a:p>
        </p:txBody>
      </p:sp>
      <p:sp>
        <p:nvSpPr>
          <p:cNvPr id="52" name="Conector 2"/>
          <p:cNvSpPr/>
          <p:nvPr/>
        </p:nvSpPr>
        <p:spPr>
          <a:xfrm>
            <a:off x="3894999" y="3140396"/>
            <a:ext cx="144463" cy="142875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b="1" spc="50" dirty="0">
                <a:ln w="9525" cmpd="sng">
                  <a:solidFill>
                    <a:srgbClr val="9BBB59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4</a:t>
            </a:r>
            <a:endParaRPr lang="es-AR" dirty="0">
              <a:ln w="9525" cmpd="sng">
                <a:solidFill>
                  <a:srgbClr val="9BBB59"/>
                </a:solidFill>
                <a:prstDash val="solid"/>
              </a:ln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588224" y="958569"/>
            <a:ext cx="1800199" cy="2324702"/>
          </a:xfrm>
          <a:prstGeom prst="rect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dirty="0"/>
              <a:t>INCIAL y SECUNDARIO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/>
              <a:t>Río Hondo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/>
              <a:t>Banda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/>
              <a:t>Capital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 err="1"/>
              <a:t>Guayasán</a:t>
            </a:r>
            <a:endParaRPr lang="es-AR" dirty="0"/>
          </a:p>
          <a:p>
            <a:pPr marL="342900" indent="-342900">
              <a:buFont typeface="+mj-lt"/>
              <a:buAutoNum type="arabicPeriod"/>
            </a:pPr>
            <a:r>
              <a:rPr lang="es-AR" dirty="0"/>
              <a:t>Robles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/>
              <a:t>Loreto</a:t>
            </a:r>
          </a:p>
        </p:txBody>
      </p:sp>
      <p:sp>
        <p:nvSpPr>
          <p:cNvPr id="54" name="Rectángulo 53"/>
          <p:cNvSpPr/>
          <p:nvPr/>
        </p:nvSpPr>
        <p:spPr>
          <a:xfrm>
            <a:off x="6588224" y="3388996"/>
            <a:ext cx="1800200" cy="32083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dirty="0"/>
              <a:t>SECUNDARIO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/>
              <a:t>Choya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 err="1"/>
              <a:t>Silipica</a:t>
            </a:r>
            <a:endParaRPr lang="es-AR" dirty="0"/>
          </a:p>
          <a:p>
            <a:pPr marL="342900" indent="-342900">
              <a:buFont typeface="+mj-lt"/>
              <a:buAutoNum type="arabicPeriod"/>
            </a:pPr>
            <a:r>
              <a:rPr lang="es-AR" dirty="0"/>
              <a:t>San Martín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/>
              <a:t>Figueroa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/>
              <a:t>Moreno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/>
              <a:t>Sarmiento 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/>
              <a:t>JF Ibarra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 err="1"/>
              <a:t>Gral</a:t>
            </a:r>
            <a:r>
              <a:rPr lang="es-AR" dirty="0"/>
              <a:t> Taboada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/>
              <a:t>Avellaneda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0"/>
                            </p:stCondLst>
                            <p:childTnLst>
                              <p:par>
                                <p:cTn id="9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46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7500"/>
                            </p:stCondLst>
                            <p:childTnLst>
                              <p:par>
                                <p:cTn id="168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3492500" y="576263"/>
            <a:ext cx="5357813" cy="500062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400" b="1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COBERTURA – NIVEL INICIAL</a:t>
            </a:r>
          </a:p>
        </p:txBody>
      </p:sp>
      <p:pic>
        <p:nvPicPr>
          <p:cNvPr id="12291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395288" y="1989138"/>
          <a:ext cx="8455024" cy="4081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8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7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73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73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73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1025">
                <a:tc>
                  <a:txBody>
                    <a:bodyPr/>
                    <a:lstStyle/>
                    <a:p>
                      <a:r>
                        <a:rPr lang="es-AR" sz="2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PROVINCIAS</a:t>
                      </a:r>
                      <a:r>
                        <a:rPr lang="es-AR" sz="2000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AR" sz="20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ESCUELAS</a:t>
                      </a:r>
                    </a:p>
                  </a:txBody>
                  <a:tcPr marL="91449" marR="9144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DOCENTES</a:t>
                      </a:r>
                    </a:p>
                  </a:txBody>
                  <a:tcPr marL="91449" marR="9144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NIÑOS</a:t>
                      </a:r>
                    </a:p>
                  </a:txBody>
                  <a:tcPr marL="91449" marR="9144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NIÑAS</a:t>
                      </a:r>
                    </a:p>
                  </a:txBody>
                  <a:tcPr marL="91449" marR="9144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NIÑOS +</a:t>
                      </a:r>
                    </a:p>
                    <a:p>
                      <a:pPr algn="ctr"/>
                      <a:r>
                        <a:rPr lang="es-AR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NIÑAS</a:t>
                      </a:r>
                    </a:p>
                  </a:txBody>
                  <a:tcPr marL="91449" marR="91449"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597"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Jujuy*</a:t>
                      </a:r>
                    </a:p>
                  </a:txBody>
                  <a:tcPr marL="91449" marR="91449" marT="45713" marB="457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386</a:t>
                      </a: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3.977</a:t>
                      </a: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4.345</a:t>
                      </a: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8.322</a:t>
                      </a: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597"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Salta</a:t>
                      </a:r>
                    </a:p>
                  </a:txBody>
                  <a:tcPr marL="91449" marR="91449" marT="45713" marB="457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s-AR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264</a:t>
                      </a:r>
                      <a:endParaRPr lang="es-AR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2.934</a:t>
                      </a:r>
                      <a:endParaRPr lang="es-AR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2.882</a:t>
                      </a:r>
                      <a:endParaRPr lang="es-AR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5.363</a:t>
                      </a:r>
                      <a:endParaRPr lang="es-AR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25">
                <a:tc>
                  <a:txBody>
                    <a:bodyPr/>
                    <a:lstStyle/>
                    <a:p>
                      <a:r>
                        <a:rPr lang="es-AR" sz="2000" dirty="0" err="1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Sgo</a:t>
                      </a:r>
                      <a:r>
                        <a:rPr lang="es-AR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. del</a:t>
                      </a:r>
                      <a:r>
                        <a:rPr lang="es-AR" sz="2000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Estero</a:t>
                      </a:r>
                      <a:endParaRPr lang="es-AR" sz="20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3" marB="457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651</a:t>
                      </a: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kern="50" dirty="0"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3.841</a:t>
                      </a:r>
                      <a:endParaRPr lang="es-AR" sz="20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kern="50" dirty="0"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3.759</a:t>
                      </a:r>
                      <a:endParaRPr lang="es-AR" sz="20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7.600</a:t>
                      </a: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597">
                <a:tc>
                  <a:txBody>
                    <a:bodyPr/>
                    <a:lstStyle/>
                    <a:p>
                      <a:r>
                        <a:rPr lang="es-AR" sz="20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1449" marR="91449" marT="45713" marB="457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s-AR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1.301</a:t>
                      </a:r>
                      <a:endParaRPr lang="es-AR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b="1" kern="50" dirty="0"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10.514</a:t>
                      </a:r>
                      <a:endParaRPr lang="es-AR" sz="20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b="1" kern="50" dirty="0"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10.771</a:t>
                      </a:r>
                      <a:endParaRPr lang="es-AR" sz="20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21.285</a:t>
                      </a:r>
                      <a:endParaRPr lang="es-AR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25">
                <a:tc gridSpan="6">
                  <a:txBody>
                    <a:bodyPr/>
                    <a:lstStyle/>
                    <a:p>
                      <a:r>
                        <a:rPr lang="es-AR" sz="20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*Los datos de Jujuy abarcan la aplicación en curso: cuya finalización está prevista para el mes de agosto de 2017   </a:t>
                      </a:r>
                    </a:p>
                  </a:txBody>
                  <a:tcPr marL="91449" marR="91449" marT="45713" marB="45713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597">
                <a:tc gridSpan="6">
                  <a:txBody>
                    <a:bodyPr/>
                    <a:lstStyle/>
                    <a:p>
                      <a:r>
                        <a:rPr lang="es-AR" sz="20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FUENTE: Registros y bases de escuelas IACE;</a:t>
                      </a:r>
                      <a:r>
                        <a:rPr lang="es-AR" sz="200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véase página web</a:t>
                      </a:r>
                      <a:endParaRPr lang="es-AR" sz="20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1449" marR="91449" marT="45713" marB="45713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>
          <a:xfrm>
            <a:off x="3492500" y="576263"/>
            <a:ext cx="5357813" cy="692150"/>
          </a:xfrm>
        </p:spPr>
        <p:txBody>
          <a:bodyPr lIns="0" tIns="0" rIns="0" bIns="0" anchor="t"/>
          <a:lstStyle/>
          <a:p>
            <a:pPr algn="l" eaLnBrk="1" hangingPunct="1"/>
            <a:r>
              <a:rPr lang="es-AR" altLang="es-AR" sz="2400" b="1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COBERTURA - SECUNDARIAS</a:t>
            </a:r>
          </a:p>
        </p:txBody>
      </p:sp>
      <p:pic>
        <p:nvPicPr>
          <p:cNvPr id="13315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250825" y="1844675"/>
          <a:ext cx="8599490" cy="3975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4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42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42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1037"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Narrow" pitchFamily="34" charset="0"/>
                        </a:rPr>
                        <a:t>PROVINCIAS</a:t>
                      </a:r>
                      <a:r>
                        <a:rPr lang="es-AR" sz="2000" baseline="0" dirty="0">
                          <a:latin typeface="Arial Narrow" pitchFamily="34" charset="0"/>
                        </a:rPr>
                        <a:t> </a:t>
                      </a:r>
                      <a:endParaRPr lang="es-AR" sz="2000" dirty="0">
                        <a:solidFill>
                          <a:schemeClr val="bg1"/>
                        </a:solidFill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latin typeface="Arial Narrow" pitchFamily="34" charset="0"/>
                        </a:rPr>
                        <a:t>ESCUELAS</a:t>
                      </a:r>
                      <a:endParaRPr lang="es-AR" sz="2000" dirty="0"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latin typeface="Arial Narrow" pitchFamily="34" charset="0"/>
                        </a:rPr>
                        <a:t>DOCENTES</a:t>
                      </a:r>
                      <a:endParaRPr lang="es-AR" sz="2000" dirty="0"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latin typeface="Arial Narrow" pitchFamily="34" charset="0"/>
                        </a:rPr>
                        <a:t>ESTUD.</a:t>
                      </a:r>
                    </a:p>
                    <a:p>
                      <a:pPr algn="ctr"/>
                      <a:r>
                        <a:rPr lang="es-AR" sz="2000" dirty="0">
                          <a:latin typeface="Arial Narrow" pitchFamily="34" charset="0"/>
                        </a:rPr>
                        <a:t>VARONES</a:t>
                      </a:r>
                      <a:endParaRPr lang="es-AR" sz="2000" dirty="0"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latin typeface="Arial Narrow" pitchFamily="34" charset="0"/>
                        </a:rPr>
                        <a:t>ESTUD.</a:t>
                      </a:r>
                    </a:p>
                    <a:p>
                      <a:pPr algn="ctr"/>
                      <a:r>
                        <a:rPr lang="es-AR" sz="2000" dirty="0">
                          <a:latin typeface="Arial Narrow" pitchFamily="34" charset="0"/>
                        </a:rPr>
                        <a:t>MUJERES</a:t>
                      </a:r>
                      <a:endParaRPr lang="es-AR" sz="2000" dirty="0"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latin typeface="Arial Narrow" pitchFamily="34" charset="0"/>
                        </a:rPr>
                        <a:t>ESTUD.</a:t>
                      </a:r>
                    </a:p>
                    <a:p>
                      <a:pPr algn="ctr"/>
                      <a:r>
                        <a:rPr lang="es-AR" sz="2000" dirty="0">
                          <a:latin typeface="Arial Narrow" pitchFamily="34" charset="0"/>
                        </a:rPr>
                        <a:t>V + M</a:t>
                      </a:r>
                      <a:endParaRPr lang="es-AR" sz="2000" dirty="0"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857"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Narrow" pitchFamily="34" charset="0"/>
                        </a:rPr>
                        <a:t>Jujuy*</a:t>
                      </a:r>
                      <a:endParaRPr lang="es-AR" sz="2000" dirty="0"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  <a:latin typeface="Arial Narrow" pitchFamily="34" charset="0"/>
                        </a:rPr>
                        <a:t>18</a:t>
                      </a:r>
                      <a:endParaRPr lang="es-AR" sz="2000"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  <a:latin typeface="Arial Narrow" pitchFamily="34" charset="0"/>
                        </a:rPr>
                        <a:t>1.006 </a:t>
                      </a:r>
                      <a:endParaRPr lang="es-AR" sz="2000"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  <a:latin typeface="Arial Narrow" pitchFamily="34" charset="0"/>
                        </a:rPr>
                        <a:t>2.820</a:t>
                      </a:r>
                      <a:endParaRPr lang="es-AR" sz="2000"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  <a:latin typeface="Arial Narrow" pitchFamily="34" charset="0"/>
                        </a:rPr>
                        <a:t>2.811</a:t>
                      </a:r>
                      <a:endParaRPr lang="es-AR" sz="2000"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  <a:latin typeface="Arial Narrow" pitchFamily="34" charset="0"/>
                        </a:rPr>
                        <a:t>5.631 </a:t>
                      </a:r>
                      <a:endParaRPr lang="es-AR" sz="2000" dirty="0"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857"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Narrow" pitchFamily="34" charset="0"/>
                        </a:rPr>
                        <a:t>Salta</a:t>
                      </a:r>
                      <a:endParaRPr lang="es-AR" sz="2000" dirty="0"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  <a:latin typeface="Arial Narrow" pitchFamily="34" charset="0"/>
                        </a:rPr>
                        <a:t>39</a:t>
                      </a:r>
                      <a:endParaRPr lang="es-AR" sz="2000" dirty="0"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  <a:latin typeface="Arial Narrow" pitchFamily="34" charset="0"/>
                        </a:rPr>
                        <a:t>1.920</a:t>
                      </a:r>
                      <a:endParaRPr lang="es-AR" sz="2000"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  <a:latin typeface="Arial Narrow" pitchFamily="34" charset="0"/>
                        </a:rPr>
                        <a:t>8.699</a:t>
                      </a:r>
                      <a:endParaRPr lang="es-AR" sz="2000"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  <a:latin typeface="Arial Narrow" pitchFamily="34" charset="0"/>
                        </a:rPr>
                        <a:t>10.532</a:t>
                      </a:r>
                      <a:endParaRPr lang="es-AR" sz="2000"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  <a:latin typeface="Arial Narrow" pitchFamily="34" charset="0"/>
                        </a:rPr>
                        <a:t>19.231</a:t>
                      </a:r>
                      <a:endParaRPr lang="es-AR" sz="2000" dirty="0"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857">
                <a:tc>
                  <a:txBody>
                    <a:bodyPr/>
                    <a:lstStyle/>
                    <a:p>
                      <a:r>
                        <a:rPr lang="es-AR" sz="2000" dirty="0" err="1">
                          <a:latin typeface="Arial Narrow" pitchFamily="34" charset="0"/>
                        </a:rPr>
                        <a:t>Sgo</a:t>
                      </a:r>
                      <a:r>
                        <a:rPr lang="es-AR" sz="2000" dirty="0">
                          <a:latin typeface="Arial Narrow" pitchFamily="34" charset="0"/>
                        </a:rPr>
                        <a:t>. del</a:t>
                      </a:r>
                      <a:r>
                        <a:rPr lang="es-AR" sz="2000" baseline="0" dirty="0">
                          <a:latin typeface="Arial Narrow" pitchFamily="34" charset="0"/>
                        </a:rPr>
                        <a:t> Estero</a:t>
                      </a:r>
                      <a:endParaRPr lang="es-AR" sz="2000" dirty="0"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  <a:latin typeface="Arial Narrow" pitchFamily="34" charset="0"/>
                        </a:rPr>
                        <a:t>40</a:t>
                      </a:r>
                      <a:endParaRPr lang="es-AR" sz="2000" dirty="0"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  <a:latin typeface="Arial Narrow" pitchFamily="34" charset="0"/>
                        </a:rPr>
                        <a:t>3.380</a:t>
                      </a:r>
                      <a:endParaRPr lang="es-AR" sz="2000" dirty="0"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kern="1200" dirty="0">
                          <a:effectLst/>
                          <a:latin typeface="Arial Narrow" pitchFamily="34" charset="0"/>
                        </a:rPr>
                        <a:t>7.998</a:t>
                      </a:r>
                      <a:endParaRPr lang="es-AR" sz="2000" kern="1200" dirty="0">
                        <a:solidFill>
                          <a:schemeClr val="dk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kern="1200" dirty="0">
                          <a:effectLst/>
                          <a:latin typeface="Arial Narrow" pitchFamily="34" charset="0"/>
                        </a:rPr>
                        <a:t>8.149</a:t>
                      </a:r>
                      <a:endParaRPr lang="es-AR" sz="2000" kern="1200" dirty="0">
                        <a:solidFill>
                          <a:schemeClr val="dk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kern="1200" dirty="0">
                          <a:effectLst/>
                          <a:latin typeface="Arial Narrow" pitchFamily="34" charset="0"/>
                        </a:rPr>
                        <a:t>16.147</a:t>
                      </a:r>
                      <a:endParaRPr lang="es-AR" sz="2000" kern="1200" dirty="0">
                        <a:solidFill>
                          <a:schemeClr val="dk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857">
                <a:tc>
                  <a:txBody>
                    <a:bodyPr/>
                    <a:lstStyle/>
                    <a:p>
                      <a:r>
                        <a:rPr lang="es-AR" sz="2000" b="1" dirty="0">
                          <a:latin typeface="Arial Narrow" pitchFamily="34" charset="0"/>
                        </a:rPr>
                        <a:t>TOTAL</a:t>
                      </a:r>
                      <a:endParaRPr lang="es-AR" sz="2000" b="1" dirty="0"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  <a:latin typeface="Arial Narrow" pitchFamily="34" charset="0"/>
                        </a:rPr>
                        <a:t>97</a:t>
                      </a:r>
                      <a:endParaRPr lang="es-AR" sz="2000" b="1" dirty="0"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  <a:latin typeface="Arial Narrow" pitchFamily="34" charset="0"/>
                        </a:rPr>
                        <a:t>6.306</a:t>
                      </a:r>
                      <a:endParaRPr lang="es-AR" sz="2000" b="1" dirty="0"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b="1" kern="1200" dirty="0">
                          <a:effectLst/>
                          <a:latin typeface="Arial Narrow" pitchFamily="34" charset="0"/>
                        </a:rPr>
                        <a:t>19.517</a:t>
                      </a:r>
                      <a:endParaRPr lang="es-AR" sz="2000" b="1" kern="1200" dirty="0">
                        <a:solidFill>
                          <a:schemeClr val="dk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b="1" kern="1200" dirty="0">
                          <a:effectLst/>
                          <a:latin typeface="Arial Narrow" pitchFamily="34" charset="0"/>
                        </a:rPr>
                        <a:t>21.492</a:t>
                      </a:r>
                      <a:endParaRPr lang="es-AR" sz="2000" b="1" kern="1200" dirty="0">
                        <a:solidFill>
                          <a:schemeClr val="dk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b="1" kern="1200" dirty="0">
                          <a:effectLst/>
                          <a:latin typeface="Arial Narrow" pitchFamily="34" charset="0"/>
                        </a:rPr>
                        <a:t>41.009</a:t>
                      </a:r>
                      <a:endParaRPr lang="es-AR" sz="2000" b="1" kern="1200" dirty="0">
                        <a:solidFill>
                          <a:schemeClr val="dk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0637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000" kern="1200" dirty="0">
                          <a:effectLst/>
                          <a:latin typeface="Arial Narrow" pitchFamily="34" charset="0"/>
                        </a:rPr>
                        <a:t>*Los datos de Jujuy abarcan la aplicación en curso: cuya finalización está prevista para el mes de agosto de 2017 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000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FUENTE: Registros y bases de escuelas IACE;</a:t>
                      </a:r>
                      <a:r>
                        <a:rPr lang="es-AR" sz="2000" kern="1200" baseline="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véase página web</a:t>
                      </a:r>
                      <a:endParaRPr lang="es-AR" sz="2000" kern="1200" dirty="0">
                        <a:solidFill>
                          <a:schemeClr val="dk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2000" b="1" dirty="0"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19" marB="45719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>
          <a:xfrm>
            <a:off x="3492500" y="576263"/>
            <a:ext cx="5651500" cy="692150"/>
          </a:xfrm>
        </p:spPr>
        <p:txBody>
          <a:bodyPr lIns="0" tIns="0" rIns="0" bIns="0" anchor="t"/>
          <a:lstStyle/>
          <a:p>
            <a:pPr algn="l" eaLnBrk="1" hangingPunct="1"/>
            <a:r>
              <a:rPr lang="es-AR" altLang="es-AR" sz="2400" b="1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COBERTURA – AMBOS NIVELES</a:t>
            </a:r>
          </a:p>
        </p:txBody>
      </p:sp>
      <p:pic>
        <p:nvPicPr>
          <p:cNvPr id="14339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179388" y="1844675"/>
          <a:ext cx="8713788" cy="4167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1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2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2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2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2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2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2215">
                <a:tc>
                  <a:txBody>
                    <a:bodyPr/>
                    <a:lstStyle/>
                    <a:p>
                      <a:r>
                        <a:rPr lang="es-AR" sz="2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PROVINCIAS</a:t>
                      </a:r>
                      <a:r>
                        <a:rPr lang="es-AR" sz="2000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AR" sz="20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ESCUELAS</a:t>
                      </a:r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DOCENTES</a:t>
                      </a:r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ESTUD.</a:t>
                      </a:r>
                    </a:p>
                    <a:p>
                      <a:pPr algn="ctr"/>
                      <a:r>
                        <a:rPr lang="es-AR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VARONES</a:t>
                      </a:r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ESTUD.</a:t>
                      </a:r>
                    </a:p>
                    <a:p>
                      <a:pPr algn="ctr"/>
                      <a:r>
                        <a:rPr lang="es-AR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MUJERES</a:t>
                      </a:r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ESTUD.</a:t>
                      </a:r>
                    </a:p>
                    <a:p>
                      <a:pPr algn="ctr"/>
                      <a:r>
                        <a:rPr lang="es-AR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V + M</a:t>
                      </a:r>
                    </a:p>
                  </a:txBody>
                  <a:tcPr marL="91449" marR="91449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031"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Jujuy*</a:t>
                      </a:r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1.392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6.797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7.156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13.953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31"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Salta</a:t>
                      </a:r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2.184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11.633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13.502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13.414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31">
                <a:tc>
                  <a:txBody>
                    <a:bodyPr/>
                    <a:lstStyle/>
                    <a:p>
                      <a:r>
                        <a:rPr lang="es-AR" sz="2000" dirty="0" err="1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Sgo</a:t>
                      </a:r>
                      <a:r>
                        <a:rPr lang="es-AR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. del</a:t>
                      </a:r>
                      <a:r>
                        <a:rPr lang="es-AR" sz="2000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Estero</a:t>
                      </a:r>
                      <a:endParaRPr lang="es-AR" sz="20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lang="es-A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4.031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11.839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11.908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23.747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031">
                <a:tc>
                  <a:txBody>
                    <a:bodyPr/>
                    <a:lstStyle/>
                    <a:p>
                      <a:r>
                        <a:rPr lang="es-AR" sz="20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277</a:t>
                      </a:r>
                      <a:endParaRPr lang="es-A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7.607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30.269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32.566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62.835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0850">
                <a:tc gridSpan="6">
                  <a:txBody>
                    <a:bodyPr/>
                    <a:lstStyle/>
                    <a:p>
                      <a:r>
                        <a:rPr lang="es-AR" sz="20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*Los datos de Jujuy abarcan la aplicación en curso: cuya finalización está prevista para el mes de agosto de 2017.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0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FUENTE: Registros y bases de escuelas IACE;</a:t>
                      </a:r>
                      <a:r>
                        <a:rPr lang="es-AR" sz="200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véase página web</a:t>
                      </a:r>
                      <a:endParaRPr lang="es-AR" sz="20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s-AR" sz="20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</a:t>
                      </a:r>
                    </a:p>
                  </a:txBody>
                  <a:tcPr marL="91449" marR="91449" marT="45727" marB="45727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General a Plantilla+caratulas</Template>
  <TotalTime>3971</TotalTime>
  <Words>3871</Words>
  <Application>Microsoft Office PowerPoint</Application>
  <PresentationFormat>Presentación en pantalla (4:3)</PresentationFormat>
  <Paragraphs>593</Paragraphs>
  <Slides>55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64" baseType="lpstr">
      <vt:lpstr>Arial Unicode MS</vt:lpstr>
      <vt:lpstr>SimSun</vt:lpstr>
      <vt:lpstr>Arial</vt:lpstr>
      <vt:lpstr>Arial Black</vt:lpstr>
      <vt:lpstr>Arial Narrow</vt:lpstr>
      <vt:lpstr>Calibri</vt:lpstr>
      <vt:lpstr>Times New Roman</vt:lpstr>
      <vt:lpstr>Wingdings</vt:lpstr>
      <vt:lpstr>Tema de Office</vt:lpstr>
      <vt:lpstr>MÉTODO IACE  ACTIVIDADES Y RESULTADOS  junio 2016 a abril 2017    www.ceadel.org.ar/IACEunicef </vt:lpstr>
      <vt:lpstr>CARACTERIZACIÓN SOMERA DEL MÉTODO y COBERTURA</vt:lpstr>
      <vt:lpstr>¿QUÉ ES EL IACE? ¿CÓMO SE LLEVA A CABO?</vt:lpstr>
      <vt:lpstr>Presentación de PowerPoint</vt:lpstr>
      <vt:lpstr>SALTA</vt:lpstr>
      <vt:lpstr>SANTIAGO DEL ESTERO</vt:lpstr>
      <vt:lpstr>COBERTURA – NIVEL INICIAL</vt:lpstr>
      <vt:lpstr>COBERTURA - SECUNDARIAS</vt:lpstr>
      <vt:lpstr>COBERTURA – AMBOS NIVELES</vt:lpstr>
      <vt:lpstr>Presentación de PowerPoint</vt:lpstr>
      <vt:lpstr>CARACTERIZACIÓN DE LAS ESCUELAS INVOLUCRADAS</vt:lpstr>
      <vt:lpstr>% ESCUELAS RURALES,  URBANAS Y SEGÚN AUH - JUJUY</vt:lpstr>
      <vt:lpstr>% ESCUELAS RURALES, URBANAS Y SEGÚN AUH – SALTA</vt:lpstr>
      <vt:lpstr>% ESCUELAS RURALES,  URBANAS Y SEGÚN AUH – SGO. DEL ESTERO</vt:lpstr>
      <vt:lpstr>CARACTERISTICAS GENERALES DE LAS ESCUELAS</vt:lpstr>
      <vt:lpstr>Presentación de PowerPoint</vt:lpstr>
      <vt:lpstr>ACCIONES REALIZADAS EN LAS PROVINCIAS POR EL EQUIPO CEADEL – IACE </vt:lpstr>
      <vt:lpstr>JORNADAS REALIZADAS</vt:lpstr>
      <vt:lpstr>REUNIONES CON SUPERVISORES Y OTROS ACTORES</vt:lpstr>
      <vt:lpstr>ENCUESTAS DE SATISFACCIÓN</vt:lpstr>
      <vt:lpstr>Presentación de PowerPoint</vt:lpstr>
      <vt:lpstr>INVOLUCRAMIENTO DE LOS ACTORES ESCOLARES</vt:lpstr>
      <vt:lpstr>INVOLUCRAMIENTO EN EL NIVEL INICIAL</vt:lpstr>
      <vt:lpstr>INVOLUCRAMIENTO EN EL NIVEL SECUNDARIO</vt:lpstr>
      <vt:lpstr>COMENTARIOS SOBRE EL INVOLUCRAMIENTO DE ACTORES</vt:lpstr>
      <vt:lpstr>Presentación de PowerPoint</vt:lpstr>
      <vt:lpstr>OPINIONES SOBRE UTILIDAD Y RELEVANCIA DE LOS EJERCICIOS Y EFECTOS DEL IACE EN LAS ESCUELAS </vt:lpstr>
      <vt:lpstr>TÉCNICAS</vt:lpstr>
      <vt:lpstr>EJERCICIOS BÁSICOS</vt:lpstr>
      <vt:lpstr>EJERCICIOS OPCIONALES Y ADICIONALES – INSTRUMENTOS </vt:lpstr>
      <vt:lpstr>UTILIDAD Y RELEVANCIA DE LOS EJERCICIOS</vt:lpstr>
      <vt:lpstr>Presentación de PowerPoint</vt:lpstr>
      <vt:lpstr>Presentación de PowerPoint</vt:lpstr>
      <vt:lpstr>PLANES FORMULADOS Síntesis de problemas priorizados y acciones superadoras propuestas</vt:lpstr>
      <vt:lpstr>PLANES FORMULADOS…</vt:lpstr>
      <vt:lpstr>Presentación de PowerPoint</vt:lpstr>
      <vt:lpstr>NIVEL INICIAL: problemas y acciones superadoras</vt:lpstr>
      <vt:lpstr>NIVEL INICIAL …</vt:lpstr>
      <vt:lpstr>NIVEL INICIAL…</vt:lpstr>
      <vt:lpstr>NIVEL INICIAL…</vt:lpstr>
      <vt:lpstr>NIVEL SECUNDARIO: problemas y acciones superadoras</vt:lpstr>
      <vt:lpstr>NIVEL SECUNDARIO…</vt:lpstr>
      <vt:lpstr>NIVEL SECUNDARIO…</vt:lpstr>
      <vt:lpstr>NIVEL SECUNDARIO…</vt:lpstr>
      <vt:lpstr>NIVEL SECUNDARIO…</vt:lpstr>
      <vt:lpstr>Presentación de PowerPoint</vt:lpstr>
      <vt:lpstr>EFECTOS IACE EN LAS ESCUELAS, TESTIMONIOS (Nivel micro)</vt:lpstr>
      <vt:lpstr>EFECTOS DEL IACE EN ESCUELAS</vt:lpstr>
      <vt:lpstr>TESTIMONIOS S/EJERCICIOS</vt:lpstr>
      <vt:lpstr>TESTIMONIOS / OTROS EFECTOS </vt:lpstr>
      <vt:lpstr>INCIDENCIA DEL IACE EN LAS POLÍTICAS EDUCATIVAS PROVINCIALES</vt:lpstr>
      <vt:lpstr>INCIDENCIA IACE - Provincias</vt:lpstr>
      <vt:lpstr>INCIDENCIA IACE - Provincias</vt:lpstr>
      <vt:lpstr>INCIDENCIA IACE - Nación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Acá va título  Acá Subtítulo</dc:title>
  <dc:creator>Claudia Castro</dc:creator>
  <cp:lastModifiedBy>Olga Nirenberg</cp:lastModifiedBy>
  <cp:revision>157</cp:revision>
  <cp:lastPrinted>2015-09-27T14:26:01Z</cp:lastPrinted>
  <dcterms:created xsi:type="dcterms:W3CDTF">2014-05-21T18:28:58Z</dcterms:created>
  <dcterms:modified xsi:type="dcterms:W3CDTF">2017-05-21T12:59:04Z</dcterms:modified>
</cp:coreProperties>
</file>