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4" r:id="rId3"/>
    <p:sldId id="279" r:id="rId4"/>
    <p:sldId id="278" r:id="rId5"/>
    <p:sldId id="347" r:id="rId6"/>
    <p:sldId id="336" r:id="rId7"/>
    <p:sldId id="288" r:id="rId8"/>
    <p:sldId id="354" r:id="rId9"/>
    <p:sldId id="263" r:id="rId10"/>
    <p:sldId id="348" r:id="rId11"/>
    <p:sldId id="349" r:id="rId12"/>
    <p:sldId id="350" r:id="rId13"/>
    <p:sldId id="370" r:id="rId14"/>
    <p:sldId id="371" r:id="rId15"/>
    <p:sldId id="340" r:id="rId16"/>
    <p:sldId id="351" r:id="rId17"/>
    <p:sldId id="352" r:id="rId18"/>
    <p:sldId id="353" r:id="rId19"/>
    <p:sldId id="355" r:id="rId20"/>
    <p:sldId id="369" r:id="rId21"/>
    <p:sldId id="358" r:id="rId22"/>
    <p:sldId id="362" r:id="rId23"/>
    <p:sldId id="366" r:id="rId24"/>
    <p:sldId id="360" r:id="rId25"/>
    <p:sldId id="357" r:id="rId26"/>
    <p:sldId id="361" r:id="rId27"/>
    <p:sldId id="258" r:id="rId28"/>
  </p:sldIdLst>
  <p:sldSz cx="9144000" cy="6858000" type="screen4x3"/>
  <p:notesSz cx="7077075" cy="90773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EC779E"/>
    <a:srgbClr val="B71963"/>
    <a:srgbClr val="E4007C"/>
    <a:srgbClr val="9BBB59"/>
    <a:srgbClr val="4F81BD"/>
    <a:srgbClr val="0077AA"/>
    <a:srgbClr val="009EE3"/>
    <a:srgbClr val="9C4291"/>
    <a:srgbClr val="004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>
      <p:cViewPr varScale="1">
        <p:scale>
          <a:sx n="50" d="100"/>
          <a:sy n="50" d="100"/>
        </p:scale>
        <p:origin x="1234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49" cy="45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7894" y="0"/>
            <a:ext cx="3067548" cy="4540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358C01-4C04-4F9D-8514-5C4D1532D972}" type="datetimeFigureOut">
              <a:rPr lang="es-AR"/>
              <a:pPr>
                <a:defRPr/>
              </a:pPr>
              <a:t>26/6/2017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621752"/>
            <a:ext cx="3067549" cy="4540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7894" y="8621752"/>
            <a:ext cx="3067548" cy="45408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28AD94-2E13-4A15-8215-363126CF4C1C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38404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549" cy="454089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7894" y="0"/>
            <a:ext cx="3067548" cy="454089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0291B5-DB49-4DE8-9FC4-D349C6F4693C}" type="datetimeFigureOut">
              <a:rPr lang="es-AR"/>
              <a:pPr>
                <a:defRPr/>
              </a:pPr>
              <a:t>26/6/2017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8663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524" y="4312360"/>
            <a:ext cx="5661660" cy="4083831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621752"/>
            <a:ext cx="3067549" cy="454089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7894" y="8621752"/>
            <a:ext cx="3067548" cy="454089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B0841A-C15F-4A1D-9191-84BCB2A9AD3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4893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BF3D-042B-42C0-8535-4A7D20C806DF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BFE8-8310-407B-882B-371661CF041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7414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D218-2BCF-4969-980F-F2606BBD5921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21D8B-FBB3-4893-963D-21859F8AFF6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604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0634-56A8-4C01-B797-AE8E52566D8D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F8DE-F91D-4F5D-925A-354A02BB57C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37186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6DDE-623D-4B69-8AED-DC9A41FA7BE4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306F-FD0B-4EFA-BE7A-ACA68B17D64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8533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69F8-5B05-4C6E-8A5C-0D3119E89105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FC3A-A6D3-499A-8295-F8E7CEBFAAC6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020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0C208-0625-4BF5-BC3A-BB077349DCBA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217F-BCF6-47F5-A8A3-78451B567B3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1264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733D-CF21-4D06-A3BC-03AE3066C623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C392-268A-4C66-B023-87AC09B0F43B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97580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2CB5-D4B6-462B-A96F-ECBBDFE28A65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B4C8-C43B-48D9-A97F-F5256D22F61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7116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65DD-070E-4664-9611-D9883E53562F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B188-60CE-4012-AD96-4BF21450F53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6575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392C-6C06-4DE2-B230-6FC6763F6EE8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2DDF-59CC-4391-97A6-50887C6C4054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68465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AC38-E8AA-4199-82E8-B0A2AAF769EB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958E-A66F-48F1-A0F4-510BB6EEFD2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7292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6E4F87-534F-4923-ACA2-97E0C7D00532}" type="datetimeFigureOut">
              <a:rPr lang="es-ES"/>
              <a:pPr>
                <a:defRPr/>
              </a:pPr>
              <a:t>26/06/2017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D29480-BFE8-4D54-848D-C9F18D1C1EC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 descr="Caratula Inicial 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2 Subtítulo"/>
          <p:cNvSpPr>
            <a:spLocks noGrp="1"/>
          </p:cNvSpPr>
          <p:nvPr>
            <p:ph type="ctrTitle"/>
          </p:nvPr>
        </p:nvSpPr>
        <p:spPr>
          <a:xfrm>
            <a:off x="2195513" y="2060575"/>
            <a:ext cx="6840537" cy="4062651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ESTRATEGIA PROVINCIAL PARA LA SUSTENTABILIDAD DEL MÉTODO IACE</a:t>
            </a:r>
            <a:b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1er TALLER</a:t>
            </a:r>
            <a:br>
              <a:rPr lang="es-ES_tradnl" altLang="es-AR" sz="32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AR" altLang="es-AR" sz="28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AR" altLang="es-AR" sz="2400" dirty="0">
                <a:solidFill>
                  <a:srgbClr val="004F7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www.ceadel.org.ar/IACEunicef</a:t>
            </a:r>
            <a:b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s-ES" altLang="es-AR" sz="2800" b="1" dirty="0">
              <a:solidFill>
                <a:srgbClr val="004F7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FACTORES FACILITADORES – 1 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79512" y="1340768"/>
            <a:ext cx="8784976" cy="5256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Internos, del establecimiento: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Compromiso y protagonismo de los principales actores escolares (directivos y masa crítica de docentes).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Existencia de liderazgos adecuados.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Sentido de pertenencia a la escuela por parte del plantel.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Competencias básicas en informática por parte de los docentes.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Actitudes y disposiciones en el plantel docente para: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Reflexionar sobre sus propias prácticas pedagógicas.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Aceptar errores propios y reflexionar / aprender de ellos.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Trabajar en equipo.</a:t>
            </a:r>
          </a:p>
          <a:p>
            <a:pPr marL="703262" lvl="1" indent="-342900" algn="just" eaLnBrk="1" hangingPunct="1"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Involucrarse en innovaciones que mejoren la calidad educativa.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90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FACTORES FACILITADORES – 2 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79512" y="1340768"/>
            <a:ext cx="8784976" cy="52565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Internos, del establecimiento: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Conformación de un GP con perfiles idóneos y proactivos.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Elaborar un cronograma de actividades que facilite la implementación de las actividades en el tiempo: permite cotejar las actividades a realizar, el tiempo a emplear y la distribución de las tareas.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Destinar momentos en las escuelas para que la actividad evaluativa pueda realizarse en horarios institucionales.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Buena relación del plantel con familiares de estudiantes.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espacio físico adecuado para las reuniones que requiere el proceso. 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Reflejar todos los proyectos de la escuela en la planificación anual y en las evaluaciones periódicas; incorporarlos al PEI.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75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FACTORES FACILITADORES – 3 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51074" y="1340768"/>
            <a:ext cx="8784976" cy="53285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7" indent="0" algn="just"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Externos, o </a:t>
            </a:r>
            <a:r>
              <a:rPr lang="es-AR" altLang="es-AR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semi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externos, al propio establecimiento: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Todos los materiales IACE disponibles en la página web.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apoyo y seguimiento por parte del nivel de supervisión. 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Contar con apoyo de los niveles centrales provinciales para implementar la autoevaluación y los planes emergentes en las escuelas.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Trabajar en red con otras escuelas y otras instituciones locales.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 respuestas oportunas y pertinentes desde el nivel central a las propuestas de los establecimientos que surjan del proceso autoevaluativo.</a:t>
            </a:r>
          </a:p>
          <a:p>
            <a:pPr algn="just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Procurar la contribución de otros agentes extra escolares para optimizar la labor institucional.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42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65860" y="325246"/>
            <a:ext cx="5652120" cy="1376227"/>
          </a:xfrm>
        </p:spPr>
        <p:txBody>
          <a:bodyPr vert="horz" lIns="0" tIns="0" rIns="0" bIns="0" rtlCol="0" anchor="t">
            <a:normAutofit/>
          </a:bodyPr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ALCANCE DEL IACE (APLICACIONES) EN JUJUY,  DICIEMBRE 2017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76263"/>
            <a:ext cx="3359151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7" y="2000249"/>
            <a:ext cx="8286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9" y="1500191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22750" y="1791711"/>
            <a:ext cx="8641407" cy="4536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5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51075" y="2097746"/>
          <a:ext cx="8784976" cy="392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04">
                  <a:extLst>
                    <a:ext uri="{9D8B030D-6E8A-4147-A177-3AD203B41FA5}">
                      <a16:colId xmlns:a16="http://schemas.microsoft.com/office/drawing/2014/main" val="3482680476"/>
                    </a:ext>
                  </a:extLst>
                </a:gridCol>
                <a:gridCol w="1907861">
                  <a:extLst>
                    <a:ext uri="{9D8B030D-6E8A-4147-A177-3AD203B41FA5}">
                      <a16:colId xmlns:a16="http://schemas.microsoft.com/office/drawing/2014/main" val="1959639593"/>
                    </a:ext>
                  </a:extLst>
                </a:gridCol>
                <a:gridCol w="1984176">
                  <a:extLst>
                    <a:ext uri="{9D8B030D-6E8A-4147-A177-3AD203B41FA5}">
                      <a16:colId xmlns:a16="http://schemas.microsoft.com/office/drawing/2014/main" val="994909415"/>
                    </a:ext>
                  </a:extLst>
                </a:gridCol>
                <a:gridCol w="2289435">
                  <a:extLst>
                    <a:ext uri="{9D8B030D-6E8A-4147-A177-3AD203B41FA5}">
                      <a16:colId xmlns:a16="http://schemas.microsoft.com/office/drawing/2014/main" val="2760936690"/>
                    </a:ext>
                  </a:extLst>
                </a:gridCol>
              </a:tblGrid>
              <a:tr h="774087">
                <a:tc>
                  <a:txBody>
                    <a:bodyPr/>
                    <a:lstStyle/>
                    <a:p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NIVEL EDUCATIVO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ESCUELAS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DOCENTES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ESTUDIANTES / NIÑOS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69449"/>
                  </a:ext>
                </a:extLst>
              </a:tr>
              <a:tr h="77408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Jardines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783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14.200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68562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Primarias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258</a:t>
                      </a:r>
                    </a:p>
                    <a:p>
                      <a:pPr algn="ctr"/>
                      <a:endParaRPr lang="es-AR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7.864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96.638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67250"/>
                  </a:ext>
                </a:extLst>
              </a:tr>
              <a:tr h="77408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Secundarias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9.902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58.280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84736"/>
                  </a:ext>
                </a:extLst>
              </a:tr>
              <a:tr h="77408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TOTALES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420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18.549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169.118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8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44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384376" y="404666"/>
            <a:ext cx="5652120" cy="1387047"/>
          </a:xfrm>
        </p:spPr>
        <p:txBody>
          <a:bodyPr vert="horz" lIns="0" tIns="0" rIns="0" bIns="0" rtlCol="0" anchor="t">
            <a:normAutofit/>
          </a:bodyPr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ALCANCE DEL IACE </a:t>
            </a:r>
            <a:r>
              <a:rPr lang="es-ES" altLang="es-AR" sz="2600" b="1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 JUJUY </a:t>
            </a:r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(MONITOREO DE PLANES), DICIEMBRE 2017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76263"/>
            <a:ext cx="3359151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7" y="2000249"/>
            <a:ext cx="82867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9" y="1500191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22750" y="1791711"/>
            <a:ext cx="8641407" cy="4536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5085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51075" y="2097747"/>
          <a:ext cx="8784976" cy="392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504">
                  <a:extLst>
                    <a:ext uri="{9D8B030D-6E8A-4147-A177-3AD203B41FA5}">
                      <a16:colId xmlns:a16="http://schemas.microsoft.com/office/drawing/2014/main" val="3482680476"/>
                    </a:ext>
                  </a:extLst>
                </a:gridCol>
                <a:gridCol w="1907861">
                  <a:extLst>
                    <a:ext uri="{9D8B030D-6E8A-4147-A177-3AD203B41FA5}">
                      <a16:colId xmlns:a16="http://schemas.microsoft.com/office/drawing/2014/main" val="1959639593"/>
                    </a:ext>
                  </a:extLst>
                </a:gridCol>
                <a:gridCol w="1984176">
                  <a:extLst>
                    <a:ext uri="{9D8B030D-6E8A-4147-A177-3AD203B41FA5}">
                      <a16:colId xmlns:a16="http://schemas.microsoft.com/office/drawing/2014/main" val="994909415"/>
                    </a:ext>
                  </a:extLst>
                </a:gridCol>
                <a:gridCol w="2289435">
                  <a:extLst>
                    <a:ext uri="{9D8B030D-6E8A-4147-A177-3AD203B41FA5}">
                      <a16:colId xmlns:a16="http://schemas.microsoft.com/office/drawing/2014/main" val="2760936690"/>
                    </a:ext>
                  </a:extLst>
                </a:gridCol>
              </a:tblGrid>
              <a:tr h="774087">
                <a:tc>
                  <a:txBody>
                    <a:bodyPr/>
                    <a:lstStyle/>
                    <a:p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NIVEL EDUCATIVO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ESCUELAS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DOCENTES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# ESTUDIANTES / NIÑOS</a:t>
                      </a:r>
                    </a:p>
                  </a:txBody>
                  <a:tcPr anchor="ctr">
                    <a:solidFill>
                      <a:srgbClr val="EC77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69449"/>
                  </a:ext>
                </a:extLst>
              </a:tr>
              <a:tr h="77408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Jardines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68562"/>
                  </a:ext>
                </a:extLst>
              </a:tr>
              <a:tr h="828093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Primarias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714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8.668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867250"/>
                  </a:ext>
                </a:extLst>
              </a:tr>
              <a:tr h="77408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Secundarias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1.273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6.664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84736"/>
                  </a:ext>
                </a:extLst>
              </a:tr>
              <a:tr h="774087">
                <a:tc>
                  <a:txBody>
                    <a:bodyPr/>
                    <a:lstStyle/>
                    <a:p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TOTALES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1.987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15.332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82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10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60350"/>
            <a:ext cx="8412163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3573016"/>
            <a:ext cx="6121350" cy="1656432"/>
          </a:xfrm>
        </p:spPr>
        <p:txBody>
          <a:bodyPr lIns="0" tIns="0" rIns="0" bIns="0"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PROCESO DE FORMULACIÓN DE LA ESTRATEGIA DE SUSTENTABILIDAD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8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0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ACLARACIONES PREVIAS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052736"/>
            <a:ext cx="864096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lógica del proceso de formulación de la estrategia de sustentabilidad sigue los pasos de la planificación – programación.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aconsejable realizar un proceso participativo, lo cual permite mayor pertinencia y eficacia de la estrategia y genera mayor adhesión y compromiso de los actores.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sugiere formularla con un horizonte temporal de un año lectivo (2018), asignando responsables primarios para esa tarea.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Incluir actividades de evaluación de los resultados alcanzados y, en base a eso, reprogramar para otro año (2019), y así siguiendo.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31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TEORÍA DEL CAMBIO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3528" y="112474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Recordemos que la planificación/programación se basa en una teoría sobre cómo producir cambios. El razonamiento es: </a:t>
            </a:r>
          </a:p>
          <a:p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</a:p>
          <a:p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 se despliegan ciertos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es decir, si se llevan adelante diversas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acciones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en determinadas circunstancias (bajo determinados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supuestos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si se disponen y se usan ciertos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recursos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(humanos, temporales, materiales y equipos, de conocimientos, financieros…), y se cuenta con la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adhesión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actores significativos, se obtendrán los </a:t>
            </a:r>
            <a:r>
              <a:rPr lang="es-AR" sz="2400" i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resultados</a:t>
            </a:r>
            <a:r>
              <a:rPr 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esperados, que en este caso se refieren a:  </a:t>
            </a:r>
          </a:p>
          <a:p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Instalación de cultura evaluativa en el sistema y sus escuelas. </a:t>
            </a:r>
          </a:p>
        </p:txBody>
      </p:sp>
      <p:sp>
        <p:nvSpPr>
          <p:cNvPr id="3" name="Flecha: hacia abajo 2"/>
          <p:cNvSpPr/>
          <p:nvPr/>
        </p:nvSpPr>
        <p:spPr>
          <a:xfrm>
            <a:off x="4283968" y="4869160"/>
            <a:ext cx="720080" cy="1008112"/>
          </a:xfrm>
          <a:prstGeom prst="downArrow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28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198953"/>
            <a:ext cx="5580112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CONTENIDOS DE LA FORMULACIÓN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01600" y="1052736"/>
            <a:ext cx="894502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b="1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Metas</a:t>
            </a:r>
            <a:r>
              <a:rPr lang="es-ES" sz="24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alcanzar = objetivos especificados, situados y cuantificados en función del tiempo estipulado (2018).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Procesos o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actividades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desarrollar para alcanzar las metas, con especificación de responsables/coordinadores.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Destinatarios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 las actividades (tipo y cantidad) = cobertura.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Método e indicadores para el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monitoreo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evaluación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implementación.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Recursos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necesarios: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humanos (</a:t>
            </a:r>
            <a:r>
              <a:rPr lang="es-AR" sz="2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perfiles, calificaciones, funciones, dedicaciones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equipamientos </a:t>
            </a:r>
            <a:r>
              <a:rPr lang="es-AR" sz="2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(especificaciones técnicas que correspondan), </a:t>
            </a:r>
            <a:endParaRPr lang="es-AR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espacios físicos (características, dimensiones),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materiales (</a:t>
            </a:r>
            <a:r>
              <a:rPr lang="es-AR" sz="22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comunicacionales, 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didácticos, de librería…)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Disponibilidad y </a:t>
            </a: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costos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los recursos (presupuesto).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Cronograma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(diagrama de </a:t>
            </a:r>
            <a:r>
              <a:rPr lang="es-AR" altLang="es-AR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Gant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= tiempos y secuencias de las actividades. </a:t>
            </a:r>
          </a:p>
        </p:txBody>
      </p:sp>
    </p:spTree>
    <p:extLst>
      <p:ext uri="{BB962C8B-B14F-4D97-AF65-F5344CB8AC3E}">
        <p14:creationId xmlns:p14="http://schemas.microsoft.com/office/powerpoint/2010/main" val="106158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15337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32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404663"/>
            <a:ext cx="5580112" cy="417949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MAPEO DE ACTORES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01601" y="1124744"/>
            <a:ext cx="893489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conveniente realizar un </a:t>
            </a:r>
            <a:r>
              <a:rPr lang="es-AR" alt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mapeo de actores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para identificarlos y prever sus adhesiones u oposiciones posibles que favorezcan u obstaculicen la etapa de implementación.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alude tanto a instituciones u organizaciones, como individuos enmarcados en aquellas y que resultan significativos porque ejercen algún tipo de liderazgo o control.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actores se distinguen por las posiciones que ocupan, que implican una lógica particular de comportamiento o racionalidad, por sus percepciones acerca de la realidad, por sus intereses, por su poder relativo frente a los problemas o las necesidades identificadas y por el tipo de recursos que gestionan.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ES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provee una matriz como instrumento para realizar ese mapeo (puede descargarse desde la página web).</a:t>
            </a: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01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SUGERENCIAS PARA EL PROCESO DE FORMULACIÓN 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268760"/>
            <a:ext cx="864096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Como se anticipó, el proceso de formulación de la estrategia de sustentabilidad debiera ser </a:t>
            </a:r>
            <a:r>
              <a:rPr lang="es-AR" sz="2400" i="1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participativo</a:t>
            </a:r>
            <a:r>
              <a:rPr lang="es-AR" sz="2400" kern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lo cual se puede lograr en forma gradual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lang="es-AR" altLang="es-AR" sz="24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formulación preliminar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estrategia puede surgir de un grupo reducido, cuyos integrantes sean designados por el nivel central, con la condición de contar con experiencia en aplicación del IACE.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difunde la formulación preliminar y se reciben aportes, todo ello preferiblemente por medios virtuales.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termina de consensuar o ajustar en el marco de una dinámica de taller, donde los asistentes sean funcionarios, supervisores, y algunos directivos de escuelas que hayan aplicado IACE.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realiza una vasta difusión de la estrategia formulada.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071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UNAS POCAS PREGUNTAS PARA ORIENTAR LA FORMULACIÓN 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79513" y="1124744"/>
            <a:ext cx="885678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¿Cuáles son los actores estratégicos para lograr la sustentabilidad de la autoevaluación? ¿Cómo conseguir su adhesión y compromiso?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normativas o resoluciones podría emitir el nivel central provincial para favorecer la autoevaluación en las escuelas?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rol tendrían las escuelas que ya aplicaron IACE?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¿Quiénes serán responsables de la coordinación de las acciones?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¿Qué y cuántos recursos serán necesarios? ¿Cómo se conseguirán?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¿En cuántas escuelas nos proponemos aplicar IACE durante 2018? ¿Cómo se realizará su capacitación? ¿Cómo les brindaremos apoyo y seguimiento durante la aplicación?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¿Cómo se evaluarán las acciones en pro de la sustentabilidad?</a:t>
            </a:r>
            <a:endParaRPr lang="es-AR" altLang="es-AR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291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54987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67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764158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CONSIGNAS PARA EL TRABAJO GRUPAL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251074" y="1630934"/>
            <a:ext cx="8784976" cy="4536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partir de los contenidos detallados en la diapositiva 19, intentar una formulación preliminar, sin preocuparse por la certeza de algunos aspectos (por ejemplo, los costos) que podrán ser revisados y pulidos posteriormente. </a:t>
            </a: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Intentar un cronograma de acciones, hasta diciembre 2017, conducentes a la formulación consensuada de la estrategia de sustentabilidad IACE.</a:t>
            </a: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22287" indent="-457200" algn="just" eaLnBrk="1" hangingPunct="1">
              <a:spcBef>
                <a:spcPct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Especificar necesidades de apoyo o capacitación por parte de CEADEL – IACE hasta diciembre 2017, para la formulación de la estrategia de sustentabilidad. </a:t>
            </a:r>
          </a:p>
          <a:p>
            <a:pPr marL="65087" indent="0" algn="just">
              <a:spcBef>
                <a:spcPts val="600"/>
              </a:spcBef>
              <a:buClr>
                <a:srgbClr val="B71963"/>
              </a:buClr>
              <a:buNone/>
            </a:pPr>
            <a:endParaRPr lang="es-ES" altLang="es-AR" sz="2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077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2" descr="Descripción: C:\Users\Claudia\OneDrive\IACE OLGA NUEVO\Jujuy\2017\Jornada programacion\Fotos\P_20170424_133039_vHDR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07243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48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563888" y="335190"/>
            <a:ext cx="5472411" cy="78955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BIIBLIOGRAFÍA RECOMENDADA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136893" y="1089044"/>
            <a:ext cx="878477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Nirenberg, O. 2013. Formulación y evaluación de intervenciones sociales. Políticas - Planes - Programas - Proyectos. Colección Conjunciones. Ed. NOVEDUC. Buenos Aires, Argentina: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Programación y formulación de propuestas de intervención; capítulo 2.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Mapeo de actores. Extraído del capítulo 3: Diagnóstico o línea de base.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Dirección de Educación primaria, Tucumán, 2013. CIRCULAR N° 22, Acciones de sustentabilidad de los procesos de autoevaluación en escuelas primarias de la provincia de Tucumán.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s-AR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Esos materiales</a:t>
            </a:r>
            <a:r>
              <a:rPr lang="es-AR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incluido </a:t>
            </a:r>
            <a:r>
              <a:rPr lang="es-AR" alt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este PPT, pueden descargarse de la página web.</a:t>
            </a:r>
          </a:p>
        </p:txBody>
      </p:sp>
    </p:spTree>
    <p:extLst>
      <p:ext uri="{BB962C8B-B14F-4D97-AF65-F5344CB8AC3E}">
        <p14:creationId xmlns:p14="http://schemas.microsoft.com/office/powerpoint/2010/main" val="1225971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/>
          </p:nvPr>
        </p:nvSpPr>
        <p:spPr>
          <a:xfrm>
            <a:off x="3357563" y="1000125"/>
            <a:ext cx="5357812" cy="500063"/>
          </a:xfrm>
        </p:spPr>
        <p:txBody>
          <a:bodyPr lIns="0" tIns="0" rIns="0" bIns="0" anchor="t"/>
          <a:lstStyle/>
          <a:p>
            <a:pPr algn="l" eaLnBrk="1" hangingPunct="1"/>
            <a:endParaRPr lang="es-AR" altLang="es-AR" sz="2400" b="1">
              <a:solidFill>
                <a:srgbClr val="0077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pic>
        <p:nvPicPr>
          <p:cNvPr id="66565" name="3 Imagen" descr="1. Caratula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815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1 Título"/>
          <p:cNvSpPr txBox="1">
            <a:spLocks/>
          </p:cNvSpPr>
          <p:nvPr/>
        </p:nvSpPr>
        <p:spPr bwMode="auto">
          <a:xfrm>
            <a:off x="2484438" y="4068763"/>
            <a:ext cx="57134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AR" b="1" i="1">
                <a:solidFill>
                  <a:srgbClr val="0077AA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¡¡¡MUCHAS GRACIAS!!!!</a:t>
            </a:r>
            <a:endParaRPr lang="es-ES" altLang="es-AR" b="1" i="1">
              <a:solidFill>
                <a:srgbClr val="0077AA"/>
              </a:solidFill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3860800"/>
            <a:ext cx="5929313" cy="1162050"/>
          </a:xfrm>
        </p:spPr>
        <p:txBody>
          <a:bodyPr lIns="0" tIns="0" rIns="0" bIns="0"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200" b="1" dirty="0">
                <a:solidFill>
                  <a:srgbClr val="004F72"/>
                </a:solidFill>
                <a:latin typeface="Arial Black" panose="020B0A04020102020204" pitchFamily="34" charset="0"/>
              </a:rPr>
              <a:t>SIGNIFICADO DE LA SUSTENTABILIDAD</a:t>
            </a:r>
            <a:endParaRPr lang="es-ES" sz="3200" b="1" dirty="0">
              <a:solidFill>
                <a:srgbClr val="004F7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DEFINICIÓN GENERAL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323528" y="1988840"/>
            <a:ext cx="849694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0070C0"/>
              </a:buClr>
              <a:buNone/>
            </a:pP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entiende por </a:t>
            </a:r>
            <a:r>
              <a:rPr lang="es-AR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sustentabilidad</a:t>
            </a: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la probabilidad de </a:t>
            </a:r>
            <a:r>
              <a:rPr lang="es-AR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continuar, institucionalizar y expandir </a:t>
            </a:r>
            <a:r>
              <a:rPr 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–profundizar / actualizar y llevar a escala– los procesos que fueron desplegados en el marco de una intervención durante el período de apoyo de la cooperación (en términos de fondos y de asistencia técnica), luego que ese apoyo se retira.</a:t>
            </a:r>
            <a:r>
              <a:rPr lang="es-AR" altLang="es-AR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3678486" y="335190"/>
            <a:ext cx="5357813" cy="623660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3200" b="1" dirty="0">
                <a:solidFill>
                  <a:srgbClr val="0077A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ESPECIFICACIONES</a:t>
            </a:r>
          </a:p>
        </p:txBody>
      </p:sp>
      <p:pic>
        <p:nvPicPr>
          <p:cNvPr id="6147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25438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4 CuadroTexto"/>
          <p:cNvSpPr txBox="1">
            <a:spLocks noChangeArrowheads="1"/>
          </p:cNvSpPr>
          <p:nvPr/>
        </p:nvSpPr>
        <p:spPr bwMode="auto">
          <a:xfrm>
            <a:off x="251520" y="1052736"/>
            <a:ext cx="8568952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continuar, 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requieren recursos (humanos, financieros, de tiempo, de conocimiento…).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institucionalizar 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 necesarias normas, resoluciones y regulaciones, así como espacios estructurales, que permitan operacionalizar los valores que sustentan los procesos.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</a:t>
            </a:r>
            <a:r>
              <a:rPr lang="es-AR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expandir </a:t>
            </a:r>
            <a:r>
              <a:rPr lang="es-A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–profundizar y llevar a escala– los procesos debe haber: 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Decisión política, liderazgos positivos, así como adhesión y compromiso de parte de los actores estratégicos.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Acciones de comunicación, abogacía y promoción sobre la efectividad (resultados) de los procesos desplegados. </a:t>
            </a:r>
          </a:p>
          <a:p>
            <a:pPr lvl="1" algn="just" eaLnBrk="1" hangingPunct="1">
              <a:spcBef>
                <a:spcPct val="0"/>
              </a:spcBef>
              <a:buClr>
                <a:srgbClr val="0070C0"/>
              </a:buClr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Disposición de los agentes para adecuar los procedimientos a los contextos cambiantes (escenarios sociales y políticos, nuevos conocimientos, etc.).</a:t>
            </a:r>
          </a:p>
        </p:txBody>
      </p:sp>
    </p:spTree>
    <p:extLst>
      <p:ext uri="{BB962C8B-B14F-4D97-AF65-F5344CB8AC3E}">
        <p14:creationId xmlns:p14="http://schemas.microsoft.com/office/powerpoint/2010/main" val="327717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312150" cy="62341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 descr="1. Caratul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1 Título"/>
          <p:cNvSpPr>
            <a:spLocks noGrp="1"/>
          </p:cNvSpPr>
          <p:nvPr>
            <p:ph type="title"/>
          </p:nvPr>
        </p:nvSpPr>
        <p:spPr>
          <a:xfrm>
            <a:off x="2124075" y="3644900"/>
            <a:ext cx="6192838" cy="1439863"/>
          </a:xfrm>
        </p:spPr>
        <p:txBody>
          <a:bodyPr lIns="0" tIns="0" rIns="0" bIns="0" anchor="t"/>
          <a:lstStyle/>
          <a:p>
            <a:pPr eaLnBrk="1" hangingPunct="1"/>
            <a:r>
              <a:rPr lang="es-ES_tradnl" altLang="es-AR" sz="3200" b="1" dirty="0">
                <a:solidFill>
                  <a:srgbClr val="E4007C"/>
                </a:solidFill>
                <a:latin typeface="Arial Black" panose="020B0A04020102020204" pitchFamily="34" charset="0"/>
              </a:rPr>
              <a:t>LA SUSTENTABILIDAD EN EL MARCO DEL IACE</a:t>
            </a:r>
            <a:endParaRPr lang="es-ES" altLang="es-AR" sz="3200" b="1" dirty="0">
              <a:solidFill>
                <a:srgbClr val="E4007C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576263"/>
            <a:ext cx="5652120" cy="636152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6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¿QUÉ NOS PROPONEMOS?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07504" y="1500188"/>
            <a:ext cx="8801202" cy="50251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Dada la próxima finalización de la cooperación UNICEF a la iniciativa IACE, y en el marco de lineamientos establecidos por el </a:t>
            </a:r>
            <a:r>
              <a:rPr lang="es-AR" altLang="es-AR" sz="22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MEyD</a:t>
            </a: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(Secretaría de Evaluación Educativa), el propósito es fortalecer el sistema educativo provincial para la institucionalización de los procesos de autoevaluación en las escuelas y el monitoreo de los planes de acción emergentes, logrando de esa manera la instalación de cultura evaluativa en el sistema y sus escuelas.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Ø"/>
            </a:pPr>
            <a:r>
              <a:rPr lang="es-AR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partir de julio 2017 </a:t>
            </a: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apoyará a los funcionarios educativos y a los supervisores, en la formulación de una Estrategia Provincial para la Sustentabilidad del IACE. Se realizarán tres talleres específicos, para arribar a diciembre 2017 con una Estrategia para la Sustentabilidad del IACE formulada y consensuada que sea implementada en la provincia durante 2018.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37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3491880" y="375901"/>
            <a:ext cx="5328592" cy="836514"/>
          </a:xfrm>
        </p:spPr>
        <p:txBody>
          <a:bodyPr lIns="0" tIns="0" rIns="0" bIns="0" anchor="t"/>
          <a:lstStyle/>
          <a:p>
            <a:pPr algn="l" eaLnBrk="1" hangingPunct="1"/>
            <a:r>
              <a:rPr lang="es-ES" altLang="es-AR" sz="2400" b="1" dirty="0">
                <a:solidFill>
                  <a:srgbClr val="B7196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PREMISAS SOBRE LA SUSTENTABILIDAD DEL IACE</a:t>
            </a:r>
          </a:p>
        </p:txBody>
      </p:sp>
      <p:pic>
        <p:nvPicPr>
          <p:cNvPr id="20483" name="3 Imagen" descr="1. Pag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3359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4 CuadroTexto"/>
          <p:cNvSpPr txBox="1">
            <a:spLocks noChangeArrowheads="1"/>
          </p:cNvSpPr>
          <p:nvPr/>
        </p:nvSpPr>
        <p:spPr bwMode="auto">
          <a:xfrm>
            <a:off x="428625" y="2000250"/>
            <a:ext cx="828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1800">
              <a:latin typeface="Arial" panose="020B0604020202020204" pitchFamily="34" charset="0"/>
            </a:endParaRPr>
          </a:p>
        </p:txBody>
      </p:sp>
      <p:sp>
        <p:nvSpPr>
          <p:cNvPr id="20485" name="2 Marcador de contenido"/>
          <p:cNvSpPr txBox="1">
            <a:spLocks/>
          </p:cNvSpPr>
          <p:nvPr/>
        </p:nvSpPr>
        <p:spPr bwMode="auto">
          <a:xfrm>
            <a:off x="7938" y="1500188"/>
            <a:ext cx="9028112" cy="4376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40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</p:txBody>
      </p:sp>
      <p:sp>
        <p:nvSpPr>
          <p:cNvPr id="20486" name="2 Marcador de contenido"/>
          <p:cNvSpPr txBox="1">
            <a:spLocks/>
          </p:cNvSpPr>
          <p:nvPr/>
        </p:nvSpPr>
        <p:spPr bwMode="auto">
          <a:xfrm>
            <a:off x="107504" y="1484784"/>
            <a:ext cx="8856539" cy="51125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82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sustentabilidad no surge en forma espontánea, sino que se requiere formular y consensuar una estrategia viable, contextuada, que guíe las acciones y comprometa a los actores.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compromiso de las autoridades educativas es fundamental para incluir la evaluación como política educativa provincial, y promover la instalación de cultura evaluativa en las escuelas.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nivel de supervisión – su adhesión y protagonismo – es  estratégico para lograr esa instalación.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conformación de Grupos Promotores (GP) en las escuelas, o la continuidad de los ya conformados en el marco del IACE, favorece la sustentabilidad.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r>
              <a:rPr lang="es-ES" altLang="es-AR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protagonismo de las escuelas que aplicaron IACE anteriormente es estratégico para motivar otras escuelas. </a:t>
            </a: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Clr>
                <a:srgbClr val="B71963"/>
              </a:buClr>
              <a:buFont typeface="Wingdings" panose="05000000000000000000" pitchFamily="2" charset="2"/>
              <a:buChar char=""/>
            </a:pPr>
            <a:endParaRPr lang="es-ES" altLang="es-A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a Plantilla+caratulas</Template>
  <TotalTime>5476</TotalTime>
  <Words>1747</Words>
  <Application>Microsoft Office PowerPoint</Application>
  <PresentationFormat>Presentación en pantalla (4:3)</PresentationFormat>
  <Paragraphs>174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Arial Black</vt:lpstr>
      <vt:lpstr>Calibri</vt:lpstr>
      <vt:lpstr>Wingdings</vt:lpstr>
      <vt:lpstr>Tema de Office</vt:lpstr>
      <vt:lpstr>ESTRATEGIA PROVINCIAL PARA LA SUSTENTABILIDAD DEL MÉTODO IACE 1er TALLER    www.ceadel.org.ar/IACEunicef </vt:lpstr>
      <vt:lpstr>Presentación de PowerPoint</vt:lpstr>
      <vt:lpstr>SIGNIFICADO DE LA SUSTENTABILIDAD</vt:lpstr>
      <vt:lpstr>DEFINICIÓN GENERAL</vt:lpstr>
      <vt:lpstr>ESPECIFICACIONES</vt:lpstr>
      <vt:lpstr>Presentación de PowerPoint</vt:lpstr>
      <vt:lpstr>LA SUSTENTABILIDAD EN EL MARCO DEL IACE</vt:lpstr>
      <vt:lpstr>¿QUÉ NOS PROPONEMOS?</vt:lpstr>
      <vt:lpstr>PREMISAS SOBRE LA SUSTENTABILIDAD DEL IACE</vt:lpstr>
      <vt:lpstr>FACTORES FACILITADORES – 1 </vt:lpstr>
      <vt:lpstr>FACTORES FACILITADORES – 2 </vt:lpstr>
      <vt:lpstr>FACTORES FACILITADORES – 3 </vt:lpstr>
      <vt:lpstr>ALCANCE DEL IACE (APLICACIONES) EN JUJUY,  DICIEMBRE 2017</vt:lpstr>
      <vt:lpstr>ALCANCE DEL IACE EN JUJUY (MONITOREO DE PLANES), DICIEMBRE 2017</vt:lpstr>
      <vt:lpstr>Presentación de PowerPoint</vt:lpstr>
      <vt:lpstr>PROCESO DE FORMULACIÓN DE LA ESTRATEGIA DE SUSTENTABILIDAD</vt:lpstr>
      <vt:lpstr>ACLARACIONES PREVIAS</vt:lpstr>
      <vt:lpstr>TEORÍA DEL CAMBIO</vt:lpstr>
      <vt:lpstr>CONTENIDOS DE LA FORMULACIÓN</vt:lpstr>
      <vt:lpstr>MAPEO DE ACTORES</vt:lpstr>
      <vt:lpstr>SUGERENCIAS PARA EL PROCESO DE FORMULACIÓN </vt:lpstr>
      <vt:lpstr>UNAS POCAS PREGUNTAS PARA ORIENTAR LA FORMULACIÓN </vt:lpstr>
      <vt:lpstr>Presentación de PowerPoint</vt:lpstr>
      <vt:lpstr>CONSIGNAS PARA EL TRABAJO GRUPAL</vt:lpstr>
      <vt:lpstr>Presentación de PowerPoint</vt:lpstr>
      <vt:lpstr>BIIBLIOGRAFÍA RECOMENDADA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Acá va título  Acá Subtítulo</dc:title>
  <dc:creator>Claudia Castro</dc:creator>
  <cp:lastModifiedBy>Olga Nirenberg</cp:lastModifiedBy>
  <cp:revision>226</cp:revision>
  <cp:lastPrinted>2017-06-21T19:43:19Z</cp:lastPrinted>
  <dcterms:created xsi:type="dcterms:W3CDTF">2014-05-21T18:28:58Z</dcterms:created>
  <dcterms:modified xsi:type="dcterms:W3CDTF">2017-06-26T19:42:22Z</dcterms:modified>
</cp:coreProperties>
</file>