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364" r:id="rId3"/>
    <p:sldId id="279" r:id="rId4"/>
    <p:sldId id="278" r:id="rId5"/>
    <p:sldId id="347" r:id="rId6"/>
    <p:sldId id="380" r:id="rId7"/>
    <p:sldId id="381" r:id="rId8"/>
    <p:sldId id="336" r:id="rId9"/>
    <p:sldId id="370" r:id="rId10"/>
    <p:sldId id="371" r:id="rId11"/>
    <p:sldId id="372" r:id="rId12"/>
    <p:sldId id="373" r:id="rId13"/>
    <p:sldId id="374" r:id="rId14"/>
    <p:sldId id="375" r:id="rId15"/>
    <p:sldId id="340" r:id="rId16"/>
    <p:sldId id="376" r:id="rId17"/>
    <p:sldId id="385" r:id="rId18"/>
    <p:sldId id="378" r:id="rId19"/>
    <p:sldId id="377" r:id="rId20"/>
    <p:sldId id="379" r:id="rId21"/>
    <p:sldId id="357" r:id="rId22"/>
    <p:sldId id="361" r:id="rId23"/>
    <p:sldId id="382" r:id="rId24"/>
    <p:sldId id="383" r:id="rId25"/>
    <p:sldId id="384" r:id="rId26"/>
    <p:sldId id="258" r:id="rId27"/>
  </p:sldIdLst>
  <p:sldSz cx="9144000" cy="6858000" type="screen4x3"/>
  <p:notesSz cx="7077075" cy="9077325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99"/>
    <a:srgbClr val="EC779E"/>
    <a:srgbClr val="B71963"/>
    <a:srgbClr val="E4007C"/>
    <a:srgbClr val="9BBB59"/>
    <a:srgbClr val="4F81BD"/>
    <a:srgbClr val="0077AA"/>
    <a:srgbClr val="009EE3"/>
    <a:srgbClr val="9C4291"/>
    <a:srgbClr val="004F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28" autoAdjust="0"/>
    <p:restoredTop sz="94660"/>
  </p:normalViewPr>
  <p:slideViewPr>
    <p:cSldViewPr>
      <p:cViewPr>
        <p:scale>
          <a:sx n="78" d="100"/>
          <a:sy n="78" d="100"/>
        </p:scale>
        <p:origin x="-24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7549" cy="4540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7894" y="0"/>
            <a:ext cx="3067548" cy="4540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1358C01-4C04-4F9D-8514-5C4D1532D972}" type="datetimeFigureOut">
              <a:rPr lang="es-AR"/>
              <a:pPr>
                <a:defRPr/>
              </a:pPr>
              <a:t>26/09/17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8621752"/>
            <a:ext cx="3067549" cy="4540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7894" y="8621752"/>
            <a:ext cx="3067548" cy="454089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828AD94-2E13-4A15-8215-363126CF4C1C}" type="slidenum">
              <a:rPr lang="es-AR" altLang="es-AR"/>
              <a:pPr>
                <a:defRPr/>
              </a:pPr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13840427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7549" cy="454089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7894" y="0"/>
            <a:ext cx="3067548" cy="454089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F0291B5-DB49-4DE8-9FC4-D349C6F4693C}" type="datetimeFigureOut">
              <a:rPr lang="es-AR"/>
              <a:pPr>
                <a:defRPr/>
              </a:pPr>
              <a:t>26/09/17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681038"/>
            <a:ext cx="4538663" cy="3403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14" tIns="47407" rIns="94814" bIns="47407" rtlCol="0" anchor="ctr"/>
          <a:lstStyle/>
          <a:p>
            <a:pPr lvl="0"/>
            <a:endParaRPr lang="es-AR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8524" y="4312360"/>
            <a:ext cx="5661660" cy="4083831"/>
          </a:xfrm>
          <a:prstGeom prst="rect">
            <a:avLst/>
          </a:prstGeom>
        </p:spPr>
        <p:txBody>
          <a:bodyPr vert="horz" lIns="94814" tIns="47407" rIns="94814" bIns="47407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AR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8621752"/>
            <a:ext cx="3067549" cy="454089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7894" y="8621752"/>
            <a:ext cx="3067548" cy="454089"/>
          </a:xfrm>
          <a:prstGeom prst="rect">
            <a:avLst/>
          </a:prstGeom>
        </p:spPr>
        <p:txBody>
          <a:bodyPr vert="horz" wrap="square" lIns="94814" tIns="47407" rIns="94814" bIns="4740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4B0841A-C15F-4A1D-9191-84BCB2A9AD39}" type="slidenum">
              <a:rPr lang="es-AR" altLang="es-AR"/>
              <a:pPr>
                <a:defRPr/>
              </a:pPr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1489370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6BF3D-042B-42C0-8535-4A7D20C806DF}" type="datetimeFigureOut">
              <a:rPr lang="es-ES"/>
              <a:pPr>
                <a:defRPr/>
              </a:pPr>
              <a:t>26/09/2017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9BFE8-8310-407B-882B-371661CF041A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1574140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DD218-2BCF-4969-980F-F2606BBD5921}" type="datetimeFigureOut">
              <a:rPr lang="es-ES"/>
              <a:pPr>
                <a:defRPr/>
              </a:pPr>
              <a:t>26/09/2017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21D8B-FBB3-4893-963D-21859F8AFF6F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260467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60634-56A8-4C01-B797-AE8E52566D8D}" type="datetimeFigureOut">
              <a:rPr lang="es-ES"/>
              <a:pPr>
                <a:defRPr/>
              </a:pPr>
              <a:t>26/09/2017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6F8DE-F91D-4F5D-925A-354A02BB57C1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371864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36DDE-623D-4B69-8AED-DC9A41FA7BE4}" type="datetimeFigureOut">
              <a:rPr lang="es-ES"/>
              <a:pPr>
                <a:defRPr/>
              </a:pPr>
              <a:t>26/09/2017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9306F-FD0B-4EFA-BE7A-ACA68B17D645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685334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E69F8-5B05-4C6E-8A5C-0D3119E89105}" type="datetimeFigureOut">
              <a:rPr lang="es-ES"/>
              <a:pPr>
                <a:defRPr/>
              </a:pPr>
              <a:t>26/09/2017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DFC3A-A6D3-499A-8295-F8E7CEBFAAC6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30208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0C208-0625-4BF5-BC3A-BB077349DCBA}" type="datetimeFigureOut">
              <a:rPr lang="es-ES"/>
              <a:pPr>
                <a:defRPr/>
              </a:pPr>
              <a:t>26/09/2017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1217F-BCF6-47F5-A8A3-78451B567B38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712648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2733D-CF21-4D06-A3BC-03AE3066C623}" type="datetimeFigureOut">
              <a:rPr lang="es-ES"/>
              <a:pPr>
                <a:defRPr/>
              </a:pPr>
              <a:t>26/09/2017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EC392-268A-4C66-B023-87AC09B0F43B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975805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F2CB5-D4B6-462B-A96F-ECBBDFE28A65}" type="datetimeFigureOut">
              <a:rPr lang="es-ES"/>
              <a:pPr>
                <a:defRPr/>
              </a:pPr>
              <a:t>26/09/2017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FB4C8-C43B-48D9-A97F-F5256D22F611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07116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F65DD-070E-4664-9611-D9883E53562F}" type="datetimeFigureOut">
              <a:rPr lang="es-ES"/>
              <a:pPr>
                <a:defRPr/>
              </a:pPr>
              <a:t>26/09/2017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AB188-60CE-4012-AD96-4BF21450F539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965757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7392C-6C06-4DE2-B230-6FC6763F6EE8}" type="datetimeFigureOut">
              <a:rPr lang="es-ES"/>
              <a:pPr>
                <a:defRPr/>
              </a:pPr>
              <a:t>26/09/2017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52DDF-59CC-4391-97A6-50887C6C4054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684658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5AC38-E8AA-4199-82E8-B0A2AAF769EB}" type="datetimeFigureOut">
              <a:rPr lang="es-ES"/>
              <a:pPr>
                <a:defRPr/>
              </a:pPr>
              <a:t>26/09/2017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8958E-A66F-48F1-A0F4-510BB6EEFD29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672921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/>
              <a:t>Haga clic para modificar el estilo de texto del patrón</a:t>
            </a:r>
          </a:p>
          <a:p>
            <a:pPr lvl="1"/>
            <a:r>
              <a:rPr lang="es-ES" altLang="es-AR"/>
              <a:t>Segundo nivel</a:t>
            </a:r>
          </a:p>
          <a:p>
            <a:pPr lvl="2"/>
            <a:r>
              <a:rPr lang="es-ES" altLang="es-AR"/>
              <a:t>Tercer nivel</a:t>
            </a:r>
          </a:p>
          <a:p>
            <a:pPr lvl="3"/>
            <a:r>
              <a:rPr lang="es-ES" altLang="es-AR"/>
              <a:t>Cuarto nivel</a:t>
            </a:r>
          </a:p>
          <a:p>
            <a:pPr lvl="4"/>
            <a:r>
              <a:rPr lang="es-ES" altLang="es-AR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6E4F87-534F-4923-ACA2-97E0C7D00532}" type="datetimeFigureOut">
              <a:rPr lang="es-ES"/>
              <a:pPr>
                <a:defRPr/>
              </a:pPr>
              <a:t>26/09/2017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0D29480-BFE8-4D54-848D-C9F18D1C1EC5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3 Imagen" descr="Caratula Inicial 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2 Subtítulo"/>
          <p:cNvSpPr>
            <a:spLocks noGrp="1"/>
          </p:cNvSpPr>
          <p:nvPr>
            <p:ph type="ctrTitle"/>
          </p:nvPr>
        </p:nvSpPr>
        <p:spPr>
          <a:xfrm>
            <a:off x="2195513" y="2060575"/>
            <a:ext cx="6840537" cy="4124206"/>
          </a:xfrm>
        </p:spPr>
        <p:txBody>
          <a:bodyPr lIns="0" tIns="0" rIns="0" bIns="0" anchor="t">
            <a:spAutoFit/>
          </a:bodyPr>
          <a:lstStyle/>
          <a:p>
            <a:pPr eaLnBrk="1" hangingPunct="1"/>
            <a:r>
              <a:rPr lang="es-ES_tradnl" altLang="es-AR" sz="3200" dirty="0">
                <a:solidFill>
                  <a:srgbClr val="004F7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ESTRATEGIA PROVINCIAL PARA LA SUSTENTABILIDAD DEL MÉTODO IACE</a:t>
            </a:r>
            <a:br>
              <a:rPr lang="es-ES_tradnl" altLang="es-AR" sz="3200" dirty="0">
                <a:solidFill>
                  <a:srgbClr val="004F7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ES_tradnl" altLang="es-AR" sz="3200" dirty="0">
                <a:solidFill>
                  <a:srgbClr val="004F7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2do TALLER</a:t>
            </a:r>
            <a:br>
              <a:rPr lang="es-ES_tradnl" altLang="es-AR" sz="3200" dirty="0">
                <a:solidFill>
                  <a:srgbClr val="004F7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AR" altLang="es-AR" sz="2800" dirty="0">
                <a:solidFill>
                  <a:srgbClr val="004F7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s-AR" altLang="es-AR" sz="2800" dirty="0">
                <a:solidFill>
                  <a:srgbClr val="004F7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AR" altLang="es-AR" sz="2800" dirty="0">
                <a:solidFill>
                  <a:srgbClr val="004F7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s-AR" altLang="es-AR" sz="2800" dirty="0">
                <a:solidFill>
                  <a:srgbClr val="004F7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AR" altLang="es-AR" sz="2800" dirty="0">
                <a:solidFill>
                  <a:srgbClr val="004F7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s-AR" altLang="es-AR" sz="2800" dirty="0">
                <a:solidFill>
                  <a:srgbClr val="004F7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AR" altLang="es-AR" sz="2800" dirty="0">
                <a:solidFill>
                  <a:srgbClr val="004F7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www.ceadel.org.ar/IACEunicef</a:t>
            </a:r>
            <a:r>
              <a:rPr lang="es-AR" altLang="es-AR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s-AR" altLang="es-AR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s-ES" altLang="es-AR" sz="2800" b="1" dirty="0">
              <a:solidFill>
                <a:srgbClr val="004F7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3678486" y="335190"/>
            <a:ext cx="5357813" cy="623660"/>
          </a:xfrm>
        </p:spPr>
        <p:txBody>
          <a:bodyPr lIns="0" tIns="0" rIns="0" bIns="0" anchor="t"/>
          <a:lstStyle/>
          <a:p>
            <a:pPr algn="l" eaLnBrk="1" hangingPunct="1"/>
            <a:r>
              <a:rPr lang="es-ES" altLang="es-AR" sz="2800" b="1" dirty="0">
                <a:solidFill>
                  <a:srgbClr val="0077A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¿PARA QUÉ HACERLO?</a:t>
            </a:r>
          </a:p>
        </p:txBody>
      </p:sp>
      <p:pic>
        <p:nvPicPr>
          <p:cNvPr id="6147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325438"/>
            <a:ext cx="3359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4 CuadroTexto"/>
          <p:cNvSpPr txBox="1">
            <a:spLocks noChangeArrowheads="1"/>
          </p:cNvSpPr>
          <p:nvPr/>
        </p:nvSpPr>
        <p:spPr bwMode="auto">
          <a:xfrm>
            <a:off x="251520" y="1412776"/>
            <a:ext cx="8568952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Clr>
                <a:srgbClr val="0070C0"/>
              </a:buClr>
              <a:buNone/>
            </a:pPr>
            <a:r>
              <a:rPr lang="es-E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 mapeo de actores sirve para conocer la forma como se relacionan los actores en torno a la cuestión de la autoevaluación y su incidencia o relevancia en la mejora de la gestión escolar y la calidad educativa.</a:t>
            </a:r>
            <a:endParaRPr lang="es-AR" alt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 eaLnBrk="1" hangingPunct="1">
              <a:spcBef>
                <a:spcPct val="0"/>
              </a:spcBef>
              <a:buClr>
                <a:srgbClr val="0070C0"/>
              </a:buClr>
              <a:buNone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 útil para identificar:</a:t>
            </a:r>
          </a:p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Quiénes son los </a:t>
            </a:r>
            <a:r>
              <a:rPr lang="es-AR" altLang="es-AR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actores estratégicos </a:t>
            </a: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para asegurar la sustentabilidad de la autoevaluación.</a:t>
            </a:r>
          </a:p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Los </a:t>
            </a:r>
            <a:r>
              <a:rPr lang="es-AR" altLang="es-AR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grados de adhesión </a:t>
            </a: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 esos diversos actores respecto de los procesos autoevaluativos.</a:t>
            </a:r>
          </a:p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Qué estrategias desplegar para… </a:t>
            </a:r>
          </a:p>
          <a:p>
            <a:pPr lvl="1" algn="just" eaLnBrk="1" hangingPunct="1">
              <a:spcBef>
                <a:spcPct val="0"/>
              </a:spcBef>
              <a:buClr>
                <a:srgbClr val="0070C0"/>
              </a:buClr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fortalecer e incluir a quienes adhieren</a:t>
            </a:r>
          </a:p>
          <a:p>
            <a:pPr lvl="1" algn="just" eaLnBrk="1" hangingPunct="1">
              <a:spcBef>
                <a:spcPct val="0"/>
              </a:spcBef>
              <a:buClr>
                <a:srgbClr val="0070C0"/>
              </a:buClr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convencer / atraer a quienes son indiferentes.</a:t>
            </a:r>
          </a:p>
          <a:p>
            <a:pPr lvl="1" algn="just" eaLnBrk="1" hangingPunct="1">
              <a:spcBef>
                <a:spcPct val="0"/>
              </a:spcBef>
              <a:buClr>
                <a:srgbClr val="0070C0"/>
              </a:buClr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neutralizar a quienes son opositores.  </a:t>
            </a:r>
          </a:p>
        </p:txBody>
      </p:sp>
    </p:spTree>
    <p:extLst>
      <p:ext uri="{BB962C8B-B14F-4D97-AF65-F5344CB8AC3E}">
        <p14:creationId xmlns:p14="http://schemas.microsoft.com/office/powerpoint/2010/main" val="259734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3460750" y="335190"/>
            <a:ext cx="5575549" cy="623660"/>
          </a:xfrm>
        </p:spPr>
        <p:txBody>
          <a:bodyPr lIns="0" tIns="0" rIns="0" bIns="0" anchor="t"/>
          <a:lstStyle/>
          <a:p>
            <a:pPr algn="l" eaLnBrk="1" hangingPunct="1"/>
            <a:r>
              <a:rPr lang="es-ES" altLang="es-AR" sz="2800" b="1" dirty="0">
                <a:solidFill>
                  <a:srgbClr val="0077A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ES" altLang="es-AR" sz="2600" b="1" dirty="0">
                <a:solidFill>
                  <a:srgbClr val="0077A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ACTORES ESTRATÉGICOS – 1 </a:t>
            </a:r>
          </a:p>
        </p:txBody>
      </p:sp>
      <p:pic>
        <p:nvPicPr>
          <p:cNvPr id="6147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325438"/>
            <a:ext cx="3359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4 CuadroTexto"/>
          <p:cNvSpPr txBox="1">
            <a:spLocks noChangeArrowheads="1"/>
          </p:cNvSpPr>
          <p:nvPr/>
        </p:nvSpPr>
        <p:spPr bwMode="auto">
          <a:xfrm>
            <a:off x="323528" y="1916832"/>
            <a:ext cx="851148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Los actores significativos o estratégicos son los que pueden ejercer influencia o deciden sobre los recursos de distinto tipo que se requieren para llevar adelante los procesos autoevaluativos. </a:t>
            </a: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</a:p>
          <a:p>
            <a:pPr marL="0" indent="0" algn="just" eaLnBrk="1" hangingPunct="1">
              <a:spcBef>
                <a:spcPct val="0"/>
              </a:spcBef>
              <a:buClr>
                <a:srgbClr val="0070C0"/>
              </a:buClr>
              <a:buNone/>
            </a:pPr>
            <a:endParaRPr lang="es-AR" alt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 hace referencia a recursos económicos, materiales, tecnológicos, humanos, organizativos, de información, de conocimientos específicos, de experiencias, de redes de relación e influencias, de liderazgo, de movilización.</a:t>
            </a:r>
          </a:p>
          <a:p>
            <a:pPr marL="0" indent="0" algn="just" eaLnBrk="1" hangingPunct="1">
              <a:spcBef>
                <a:spcPct val="0"/>
              </a:spcBef>
              <a:buClr>
                <a:srgbClr val="0070C0"/>
              </a:buClr>
              <a:buNone/>
            </a:pPr>
            <a:endParaRPr lang="es-AR" alt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703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3678486" y="335190"/>
            <a:ext cx="5357813" cy="623660"/>
          </a:xfrm>
        </p:spPr>
        <p:txBody>
          <a:bodyPr lIns="0" tIns="0" rIns="0" bIns="0" anchor="t"/>
          <a:lstStyle/>
          <a:p>
            <a:pPr algn="l" eaLnBrk="1" hangingPunct="1"/>
            <a:r>
              <a:rPr lang="es-ES" altLang="es-AR" sz="2600" b="1" dirty="0">
                <a:solidFill>
                  <a:srgbClr val="0077A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ACTORES ESTRATÉGICOS – 2</a:t>
            </a:r>
            <a:endParaRPr lang="es-ES" altLang="es-AR" sz="2800" b="1" dirty="0">
              <a:solidFill>
                <a:srgbClr val="0077AA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147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325438"/>
            <a:ext cx="3359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4 CuadroTexto"/>
          <p:cNvSpPr txBox="1">
            <a:spLocks noChangeArrowheads="1"/>
          </p:cNvSpPr>
          <p:nvPr/>
        </p:nvSpPr>
        <p:spPr bwMode="auto">
          <a:xfrm>
            <a:off x="323528" y="1340768"/>
            <a:ext cx="8511480" cy="504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Clr>
                <a:srgbClr val="0070C0"/>
              </a:buClr>
              <a:buNone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Hay que considerar el tipo de recursos de que dispone cada actor vinculados, directa o indirectamente, a promover e implementar los procesos autoevaluativos. Y determinar:</a:t>
            </a:r>
          </a:p>
          <a:p>
            <a:pPr lvl="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E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Grado de centralidad del actor: si los recursos que controla son indispensables, sustituibles u omisibles respecto de los problemas y las acciones superadoras que se proponen.</a:t>
            </a:r>
            <a:endParaRPr 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E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Grado de concentración del control de ese tipo de recursos: si la distribución de los recursos que controla es monopólica, o compartida con algunos pocos actores, o dispersa (esos recursos son manejados por gran parte de los actores).</a:t>
            </a:r>
            <a:endParaRPr lang="es-AR" alt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 eaLnBrk="1" hangingPunct="1">
              <a:spcBef>
                <a:spcPct val="0"/>
              </a:spcBef>
              <a:buClr>
                <a:srgbClr val="0070C0"/>
              </a:buClr>
              <a:buNone/>
            </a:pPr>
            <a:endParaRPr lang="es-AR" alt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630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3678486" y="335190"/>
            <a:ext cx="5357813" cy="623660"/>
          </a:xfrm>
        </p:spPr>
        <p:txBody>
          <a:bodyPr lIns="0" tIns="0" rIns="0" bIns="0" anchor="t"/>
          <a:lstStyle/>
          <a:p>
            <a:pPr algn="l" eaLnBrk="1" hangingPunct="1"/>
            <a:r>
              <a:rPr lang="es-ES" altLang="es-AR" sz="2600" b="1" dirty="0">
                <a:solidFill>
                  <a:srgbClr val="0077A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EL MAPEO PERMITE… - 1  </a:t>
            </a:r>
            <a:endParaRPr lang="es-ES" altLang="es-AR" sz="2800" b="1" dirty="0">
              <a:solidFill>
                <a:srgbClr val="0077AA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147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325438"/>
            <a:ext cx="3359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4 CuadroTexto"/>
          <p:cNvSpPr txBox="1">
            <a:spLocks noChangeArrowheads="1"/>
          </p:cNvSpPr>
          <p:nvPr/>
        </p:nvSpPr>
        <p:spPr bwMode="auto">
          <a:xfrm>
            <a:off x="251520" y="1196752"/>
            <a:ext cx="8771661" cy="474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E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Estimar la relevancia de los actores que están a favor de implementar procesos de autoevaluación, en función de los recursos que disponen o controlan.</a:t>
            </a:r>
            <a:endParaRPr 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E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Identificar así los actores que es aconsejable incorporar a la estrategia, dada su relevancia. </a:t>
            </a:r>
            <a:endParaRPr 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E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Reconocer la importancia de determinados actores que mantienen una posición de indiferencia o de oposición. </a:t>
            </a:r>
            <a:endParaRPr 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E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Evaluar el grado de apoyo que tiene la selección de un determinado problema o cierta acción superadora, por parte de los actores, para ayudar a la priorización de problemas a afrontar y acciones a seguir. </a:t>
            </a:r>
            <a:endParaRPr 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 eaLnBrk="1" hangingPunct="1">
              <a:spcBef>
                <a:spcPct val="0"/>
              </a:spcBef>
              <a:buClr>
                <a:srgbClr val="0070C0"/>
              </a:buClr>
              <a:buNone/>
            </a:pPr>
            <a:endParaRPr lang="es-AR" alt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030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3678486" y="335190"/>
            <a:ext cx="5357813" cy="623660"/>
          </a:xfrm>
        </p:spPr>
        <p:txBody>
          <a:bodyPr lIns="0" tIns="0" rIns="0" bIns="0" anchor="t"/>
          <a:lstStyle/>
          <a:p>
            <a:pPr algn="l" eaLnBrk="1" hangingPunct="1"/>
            <a:r>
              <a:rPr lang="es-ES" altLang="es-AR" sz="2600" b="1" dirty="0">
                <a:solidFill>
                  <a:srgbClr val="0077A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EL MAPEO PERMITE… - 2 </a:t>
            </a:r>
            <a:endParaRPr lang="es-ES" altLang="es-AR" sz="2800" b="1" dirty="0">
              <a:solidFill>
                <a:srgbClr val="0077AA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147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325438"/>
            <a:ext cx="3359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4 CuadroTexto"/>
          <p:cNvSpPr txBox="1">
            <a:spLocks noChangeArrowheads="1"/>
          </p:cNvSpPr>
          <p:nvPr/>
        </p:nvSpPr>
        <p:spPr bwMode="auto">
          <a:xfrm>
            <a:off x="254901" y="1210746"/>
            <a:ext cx="8771661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E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Reconocer cuál de los problemas identificados o soluciones propuestas genera mayor adhesión de los distintos tipos de actores (para eventualmente iniciar las acciones desde allí).</a:t>
            </a:r>
            <a:endParaRPr 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E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Formular criterios para priorizar/seleccionar un problema y alternativas de acciones superadoras.</a:t>
            </a:r>
            <a:endParaRPr 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E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Detectar posibles alianzas entre actores que comparten una disposición positiva similar frente al problema y/o a las alternativas de acción, para así favorecerlas. </a:t>
            </a:r>
            <a:endParaRPr 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E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Identificar recursos críticos, que son indispensables, y están concentrados en un actor que se opone a la propuesta.</a:t>
            </a:r>
          </a:p>
          <a:p>
            <a:pPr lvl="0"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es-ES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lvl="0" indent="0" algn="ctr">
              <a:buClr>
                <a:srgbClr val="0070C0"/>
              </a:buClr>
              <a:buNone/>
            </a:pPr>
            <a:r>
              <a:rPr lang="es-ES" sz="24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Ver </a:t>
            </a:r>
            <a:r>
              <a:rPr lang="es-AR" sz="24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matriz útil para sintetizar ese proceso de mapeo y caracterización de actores</a:t>
            </a:r>
            <a:r>
              <a:rPr 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r>
              <a:rPr lang="es-E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es-AR" alt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553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ca\Escritorio\IMG-20170816-WA00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03923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3 Imagen" descr="1. Caratula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1 Título"/>
          <p:cNvSpPr>
            <a:spLocks noGrp="1"/>
          </p:cNvSpPr>
          <p:nvPr>
            <p:ph type="title"/>
          </p:nvPr>
        </p:nvSpPr>
        <p:spPr>
          <a:xfrm>
            <a:off x="2051720" y="3356992"/>
            <a:ext cx="6192838" cy="1439863"/>
          </a:xfrm>
        </p:spPr>
        <p:txBody>
          <a:bodyPr lIns="0" tIns="0" rIns="0" bIns="0" anchor="t"/>
          <a:lstStyle/>
          <a:p>
            <a:pPr eaLnBrk="1" hangingPunct="1"/>
            <a:r>
              <a:rPr lang="es-ES_tradnl" sz="3200" b="1" dirty="0">
                <a:solidFill>
                  <a:srgbClr val="B7196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IDEAS INICIALES PARA LA ACCIÓN, EMERGENTES DEL</a:t>
            </a:r>
            <a:br>
              <a:rPr lang="es-ES_tradnl" sz="3200" b="1" dirty="0">
                <a:solidFill>
                  <a:srgbClr val="B7196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ES_tradnl" sz="3200" b="1" dirty="0">
                <a:solidFill>
                  <a:srgbClr val="B7196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1er TALLER</a:t>
            </a:r>
            <a:endParaRPr lang="es-ES" altLang="es-AR" sz="3200" b="1" dirty="0">
              <a:solidFill>
                <a:srgbClr val="B71963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74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074" name="Picture 2" descr="C:\Documents and Settings\uca\Escritorio\IMG-20170816-WA0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78088"/>
            <a:ext cx="8453196" cy="521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45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>
          <a:xfrm>
            <a:off x="3312368" y="576263"/>
            <a:ext cx="5652120" cy="476473"/>
          </a:xfrm>
        </p:spPr>
        <p:txBody>
          <a:bodyPr lIns="0" tIns="0" rIns="0" bIns="0" anchor="t"/>
          <a:lstStyle/>
          <a:p>
            <a:pPr eaLnBrk="1" hangingPunct="1"/>
            <a:r>
              <a:rPr lang="es-ES" altLang="es-AR" sz="2600" b="1" dirty="0">
                <a:solidFill>
                  <a:srgbClr val="B7196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SANTIAGO DEL ESTERO</a:t>
            </a:r>
          </a:p>
        </p:txBody>
      </p:sp>
      <p:pic>
        <p:nvPicPr>
          <p:cNvPr id="20483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263"/>
            <a:ext cx="3359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4 CuadroTexto"/>
          <p:cNvSpPr txBox="1">
            <a:spLocks noChangeArrowheads="1"/>
          </p:cNvSpPr>
          <p:nvPr/>
        </p:nvSpPr>
        <p:spPr bwMode="auto">
          <a:xfrm>
            <a:off x="428625" y="2000250"/>
            <a:ext cx="8286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>
              <a:latin typeface="Arial" panose="020B0604020202020204" pitchFamily="34" charset="0"/>
            </a:endParaRPr>
          </a:p>
        </p:txBody>
      </p:sp>
      <p:sp>
        <p:nvSpPr>
          <p:cNvPr id="20485" name="2 Marcador de contenido"/>
          <p:cNvSpPr txBox="1">
            <a:spLocks/>
          </p:cNvSpPr>
          <p:nvPr/>
        </p:nvSpPr>
        <p:spPr bwMode="auto">
          <a:xfrm>
            <a:off x="7938" y="1500188"/>
            <a:ext cx="9028112" cy="43767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sz="2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2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</a:p>
        </p:txBody>
      </p:sp>
      <p:sp>
        <p:nvSpPr>
          <p:cNvPr id="20486" name="2 Marcador de contenido"/>
          <p:cNvSpPr txBox="1">
            <a:spLocks/>
          </p:cNvSpPr>
          <p:nvPr/>
        </p:nvSpPr>
        <p:spPr bwMode="auto">
          <a:xfrm>
            <a:off x="179512" y="1340420"/>
            <a:ext cx="8784976" cy="504090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825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65087" indent="0" algn="just" eaLnBrk="1" hangingPunct="1">
              <a:spcBef>
                <a:spcPct val="0"/>
              </a:spcBef>
              <a:buClr>
                <a:srgbClr val="C00000"/>
              </a:buClr>
              <a:buNone/>
            </a:pPr>
            <a:r>
              <a:rPr lang="es-AR" altLang="es-AR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Nivel Inicial: </a:t>
            </a:r>
          </a:p>
          <a:p>
            <a:pPr algn="just">
              <a:spcBef>
                <a:spcPts val="600"/>
              </a:spcBef>
              <a:buClr>
                <a:srgbClr val="B71963"/>
              </a:buClr>
              <a:buFont typeface="Wingdings" panose="05000000000000000000" pitchFamily="2" charset="2"/>
              <a:buChar char="Ø"/>
            </a:pPr>
            <a:r>
              <a:rPr lang="es-AR" altLang="es-AR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Monitorear los jardines que están aplicando el IACE en 2017. </a:t>
            </a:r>
          </a:p>
          <a:p>
            <a:pPr algn="just">
              <a:spcBef>
                <a:spcPts val="600"/>
              </a:spcBef>
              <a:buClr>
                <a:srgbClr val="B71963"/>
              </a:buClr>
              <a:buFont typeface="Wingdings" panose="05000000000000000000" pitchFamily="2" charset="2"/>
              <a:buChar char="Ø"/>
            </a:pPr>
            <a:r>
              <a:rPr lang="es-AR" altLang="es-AR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Continuidad del IACE en los jardines que ya aplicaron. </a:t>
            </a:r>
          </a:p>
          <a:p>
            <a:pPr algn="just">
              <a:spcBef>
                <a:spcPts val="600"/>
              </a:spcBef>
              <a:buClr>
                <a:srgbClr val="B71963"/>
              </a:buClr>
              <a:buFont typeface="Wingdings" panose="05000000000000000000" pitchFamily="2" charset="2"/>
              <a:buChar char="Ø"/>
            </a:pPr>
            <a:r>
              <a:rPr lang="es-AR" altLang="es-AR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Aplicación por primera vez en nuevos jardines, para llegar al total de los 150 establecimientos independientes.</a:t>
            </a:r>
          </a:p>
          <a:p>
            <a:pPr algn="just">
              <a:spcBef>
                <a:spcPts val="600"/>
              </a:spcBef>
              <a:buClr>
                <a:srgbClr val="B71963"/>
              </a:buClr>
              <a:buFont typeface="Wingdings" panose="05000000000000000000" pitchFamily="2" charset="2"/>
              <a:buChar char="Ø"/>
            </a:pPr>
            <a:r>
              <a:rPr lang="es-AR" altLang="es-AR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 consideró clave invitar al segundo taller a actores del nivel primario</a:t>
            </a:r>
          </a:p>
          <a:p>
            <a:pPr marL="65087" indent="0" algn="just">
              <a:spcBef>
                <a:spcPts val="600"/>
              </a:spcBef>
              <a:buClr>
                <a:srgbClr val="B71963"/>
              </a:buClr>
              <a:buNone/>
            </a:pPr>
            <a:r>
              <a:rPr lang="es-ES" altLang="es-AR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Nivel secundario:</a:t>
            </a:r>
          </a:p>
          <a:p>
            <a:pPr algn="just">
              <a:spcBef>
                <a:spcPts val="600"/>
              </a:spcBef>
              <a:buClr>
                <a:srgbClr val="B71963"/>
              </a:buClr>
              <a:buFont typeface="Wingdings" panose="05000000000000000000" pitchFamily="2" charset="2"/>
              <a:buChar char="Ø"/>
            </a:pPr>
            <a:r>
              <a:rPr lang="es-AR" altLang="es-AR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Monitoreo de las escuelas que están aplicando el IACE en 2017 </a:t>
            </a:r>
          </a:p>
          <a:p>
            <a:pPr algn="just">
              <a:spcBef>
                <a:spcPts val="600"/>
              </a:spcBef>
              <a:buClr>
                <a:srgbClr val="B71963"/>
              </a:buClr>
              <a:buFont typeface="Wingdings" panose="05000000000000000000" pitchFamily="2" charset="2"/>
              <a:buChar char="Ø"/>
            </a:pPr>
            <a:r>
              <a:rPr lang="es-AR" altLang="es-AR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Continuidad del IACE en las escuelas que ya aplicaron </a:t>
            </a:r>
          </a:p>
          <a:p>
            <a:pPr algn="just">
              <a:spcBef>
                <a:spcPts val="600"/>
              </a:spcBef>
              <a:buClr>
                <a:srgbClr val="B71963"/>
              </a:buClr>
              <a:buFont typeface="Wingdings" panose="05000000000000000000" pitchFamily="2" charset="2"/>
              <a:buChar char="Ø"/>
            </a:pPr>
            <a:r>
              <a:rPr lang="es-AR" altLang="es-AR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Aplicación por primera vez en nuevas escuelas. Actualmente el alcance es de 60%.</a:t>
            </a:r>
          </a:p>
          <a:p>
            <a:pPr marL="65087" indent="0" algn="just">
              <a:spcBef>
                <a:spcPts val="600"/>
              </a:spcBef>
              <a:buClr>
                <a:srgbClr val="B71963"/>
              </a:buClr>
              <a:buNone/>
            </a:pPr>
            <a:endParaRPr lang="es-ES" altLang="es-AR" sz="2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Bef>
                <a:spcPts val="600"/>
              </a:spcBef>
              <a:buClr>
                <a:srgbClr val="B71963"/>
              </a:buClr>
              <a:buFont typeface="Wingdings" panose="05000000000000000000" pitchFamily="2" charset="2"/>
              <a:buChar char=""/>
            </a:pPr>
            <a:endParaRPr lang="es-ES" altLang="es-AR" sz="2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Bef>
                <a:spcPts val="600"/>
              </a:spcBef>
              <a:buClr>
                <a:srgbClr val="B71963"/>
              </a:buClr>
              <a:buFont typeface="Wingdings" panose="05000000000000000000" pitchFamily="2" charset="2"/>
              <a:buChar char=""/>
            </a:pPr>
            <a:endParaRPr lang="es-ES" altLang="es-AR" sz="2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137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>
          <a:xfrm>
            <a:off x="3203848" y="576263"/>
            <a:ext cx="5652120" cy="476473"/>
          </a:xfrm>
        </p:spPr>
        <p:txBody>
          <a:bodyPr lIns="0" tIns="0" rIns="0" bIns="0" anchor="t"/>
          <a:lstStyle/>
          <a:p>
            <a:pPr eaLnBrk="1" hangingPunct="1"/>
            <a:r>
              <a:rPr lang="es-ES" altLang="es-AR" sz="2600" b="1" dirty="0">
                <a:solidFill>
                  <a:srgbClr val="B7196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JUJUY</a:t>
            </a:r>
          </a:p>
        </p:txBody>
      </p:sp>
      <p:pic>
        <p:nvPicPr>
          <p:cNvPr id="20483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263"/>
            <a:ext cx="3359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4 CuadroTexto"/>
          <p:cNvSpPr txBox="1">
            <a:spLocks noChangeArrowheads="1"/>
          </p:cNvSpPr>
          <p:nvPr/>
        </p:nvSpPr>
        <p:spPr bwMode="auto">
          <a:xfrm>
            <a:off x="428625" y="2000250"/>
            <a:ext cx="8286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>
              <a:latin typeface="Arial" panose="020B0604020202020204" pitchFamily="34" charset="0"/>
            </a:endParaRPr>
          </a:p>
        </p:txBody>
      </p:sp>
      <p:sp>
        <p:nvSpPr>
          <p:cNvPr id="20485" name="2 Marcador de contenido"/>
          <p:cNvSpPr txBox="1">
            <a:spLocks/>
          </p:cNvSpPr>
          <p:nvPr/>
        </p:nvSpPr>
        <p:spPr bwMode="auto">
          <a:xfrm>
            <a:off x="7938" y="1500188"/>
            <a:ext cx="9028112" cy="43767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sz="2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2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</a:p>
        </p:txBody>
      </p:sp>
      <p:sp>
        <p:nvSpPr>
          <p:cNvPr id="20486" name="2 Marcador de contenido"/>
          <p:cNvSpPr txBox="1">
            <a:spLocks/>
          </p:cNvSpPr>
          <p:nvPr/>
        </p:nvSpPr>
        <p:spPr bwMode="auto">
          <a:xfrm>
            <a:off x="251520" y="1340420"/>
            <a:ext cx="8784976" cy="482488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825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65087" indent="0" algn="just" eaLnBrk="1" hangingPunct="1">
              <a:spcBef>
                <a:spcPct val="0"/>
              </a:spcBef>
              <a:buClr>
                <a:srgbClr val="C00000"/>
              </a:buClr>
              <a:buNone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" altLang="es-AR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Nivel Inicial: </a:t>
            </a:r>
          </a:p>
          <a:p>
            <a:pPr algn="just">
              <a:spcBef>
                <a:spcPts val="600"/>
              </a:spcBef>
              <a:buClr>
                <a:srgbClr val="B71963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Fortalecer los procesos de autoevaluación institucional en las escuelas; acompañamiento y monitoreo del Plan (en escuelas del proceso marzo – agosto 2017).</a:t>
            </a:r>
          </a:p>
          <a:p>
            <a:pPr algn="just">
              <a:spcBef>
                <a:spcPts val="600"/>
              </a:spcBef>
              <a:buClr>
                <a:srgbClr val="B71963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Expandir la aplicación del IACE en escuelas que nunca aplicaron (los JIN que tienen dirección propia en región 3 y hasta 20 escuelas más; escuelas rurales que faltan, algunas de las cuales son escuelas de verano).</a:t>
            </a:r>
          </a:p>
          <a:p>
            <a:pPr marL="65087" indent="0" algn="just">
              <a:spcBef>
                <a:spcPts val="600"/>
              </a:spcBef>
              <a:buClr>
                <a:srgbClr val="B71963"/>
              </a:buClr>
              <a:buNone/>
            </a:pPr>
            <a:r>
              <a:rPr lang="es-ES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Nivel secundario:</a:t>
            </a:r>
          </a:p>
          <a:p>
            <a:pPr algn="just">
              <a:spcBef>
                <a:spcPts val="600"/>
              </a:spcBef>
              <a:buClr>
                <a:srgbClr val="B71963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 se avanzó. Se consideró clave invitar a un segundo taller a supervisores del resto de las regiones educativas y a la supervisión de nivel.</a:t>
            </a:r>
            <a:endParaRPr lang="es-ES" alt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Bef>
                <a:spcPts val="600"/>
              </a:spcBef>
              <a:buClr>
                <a:srgbClr val="B71963"/>
              </a:buClr>
              <a:buFont typeface="Wingdings" panose="05000000000000000000" pitchFamily="2" charset="2"/>
              <a:buChar char=""/>
            </a:pPr>
            <a:endParaRPr lang="es-ES" alt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Bef>
                <a:spcPts val="600"/>
              </a:spcBef>
              <a:buClr>
                <a:srgbClr val="B71963"/>
              </a:buClr>
              <a:buFont typeface="Wingdings" panose="05000000000000000000" pitchFamily="2" charset="2"/>
              <a:buChar char=""/>
            </a:pPr>
            <a:endParaRPr lang="es-ES" alt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693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8415337" cy="631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93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>
          <a:xfrm>
            <a:off x="3383930" y="218044"/>
            <a:ext cx="5652120" cy="476473"/>
          </a:xfrm>
        </p:spPr>
        <p:txBody>
          <a:bodyPr lIns="0" tIns="0" rIns="0" bIns="0" anchor="t"/>
          <a:lstStyle/>
          <a:p>
            <a:pPr eaLnBrk="1" hangingPunct="1"/>
            <a:r>
              <a:rPr lang="es-ES" altLang="es-AR" sz="2600" b="1" dirty="0">
                <a:solidFill>
                  <a:srgbClr val="B7196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SALTA</a:t>
            </a:r>
          </a:p>
        </p:txBody>
      </p:sp>
      <p:pic>
        <p:nvPicPr>
          <p:cNvPr id="20483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9575"/>
            <a:ext cx="3359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4 CuadroTexto"/>
          <p:cNvSpPr txBox="1">
            <a:spLocks noChangeArrowheads="1"/>
          </p:cNvSpPr>
          <p:nvPr/>
        </p:nvSpPr>
        <p:spPr bwMode="auto">
          <a:xfrm>
            <a:off x="428625" y="2000250"/>
            <a:ext cx="8286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>
              <a:latin typeface="Arial" panose="020B0604020202020204" pitchFamily="34" charset="0"/>
            </a:endParaRPr>
          </a:p>
        </p:txBody>
      </p:sp>
      <p:sp>
        <p:nvSpPr>
          <p:cNvPr id="20485" name="2 Marcador de contenido"/>
          <p:cNvSpPr txBox="1">
            <a:spLocks/>
          </p:cNvSpPr>
          <p:nvPr/>
        </p:nvSpPr>
        <p:spPr bwMode="auto">
          <a:xfrm>
            <a:off x="7938" y="1500188"/>
            <a:ext cx="9028112" cy="43767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sz="2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2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</a:p>
        </p:txBody>
      </p:sp>
      <p:sp>
        <p:nvSpPr>
          <p:cNvPr id="20486" name="2 Marcador de contenido"/>
          <p:cNvSpPr txBox="1">
            <a:spLocks/>
          </p:cNvSpPr>
          <p:nvPr/>
        </p:nvSpPr>
        <p:spPr bwMode="auto">
          <a:xfrm>
            <a:off x="179512" y="908373"/>
            <a:ext cx="8762528" cy="568897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825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65087" indent="0" algn="just" eaLnBrk="1" hangingPunct="1">
              <a:spcBef>
                <a:spcPct val="0"/>
              </a:spcBef>
              <a:buClr>
                <a:srgbClr val="C00000"/>
              </a:buClr>
              <a:buNone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Ambos niveles:</a:t>
            </a:r>
          </a:p>
          <a:p>
            <a:pPr lvl="0">
              <a:buClr>
                <a:srgbClr val="E4007C"/>
              </a:buClr>
              <a:buFont typeface="Wingdings" panose="05000000000000000000" pitchFamily="2" charset="2"/>
              <a:buChar char="Ø"/>
            </a:pPr>
            <a:r>
              <a:rPr lang="es-AR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Monitorear las escuelas que implementan su Plan de Acción, utilizando la planilla de monitoreo e identificando prácticas exitosas o «buenas prácticas»; involucrar en ello a las Direcciones de Nivel para seleccionarlas y difundirlas.</a:t>
            </a:r>
          </a:p>
          <a:p>
            <a:pPr lvl="0">
              <a:buClr>
                <a:srgbClr val="E4007C"/>
              </a:buClr>
              <a:buFont typeface="Wingdings" panose="05000000000000000000" pitchFamily="2" charset="2"/>
              <a:buChar char="Ø"/>
            </a:pPr>
            <a:r>
              <a:rPr lang="es-AR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Sintetizar problemas priorizados y acciones superadoras según </a:t>
            </a:r>
          </a:p>
          <a:p>
            <a:pPr lvl="0">
              <a:buClr>
                <a:srgbClr val="E4007C"/>
              </a:buClr>
              <a:buFont typeface="Wingdings" panose="05000000000000000000" pitchFamily="2" charset="2"/>
              <a:buChar char="Ø"/>
            </a:pPr>
            <a:r>
              <a:rPr lang="es-AR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Dimensión, en cada nivel a fin de utilizar esa información para mejorar.</a:t>
            </a:r>
          </a:p>
          <a:p>
            <a:pPr lvl="0">
              <a:buClr>
                <a:srgbClr val="E4007C"/>
              </a:buClr>
              <a:buFont typeface="Wingdings" panose="05000000000000000000" pitchFamily="2" charset="2"/>
              <a:buChar char="Ø"/>
            </a:pPr>
            <a:r>
              <a:rPr lang="es-AR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Compartir la capacitación brindada en el marco del IACE con el conjunto del equipo docente, alumnos y padres.</a:t>
            </a:r>
          </a:p>
          <a:p>
            <a:pPr lvl="0">
              <a:buClr>
                <a:srgbClr val="E4007C"/>
              </a:buClr>
              <a:buFont typeface="Wingdings" panose="05000000000000000000" pitchFamily="2" charset="2"/>
              <a:buChar char="Ø"/>
            </a:pPr>
            <a:r>
              <a:rPr lang="es-AR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Por la rotación de cargos, establecer “espacios de transición” (entre directivos, supervisores, grupos promotores) para no perder  información.</a:t>
            </a:r>
          </a:p>
          <a:p>
            <a:pPr lvl="0">
              <a:buClr>
                <a:srgbClr val="E4007C"/>
              </a:buClr>
              <a:buFont typeface="Wingdings" panose="05000000000000000000" pitchFamily="2" charset="2"/>
              <a:buChar char="Ø"/>
            </a:pPr>
            <a:r>
              <a:rPr lang="es-AR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Contar con un equipo de monitoreo (en Subsecretaria de Innovación), que actúe a la vez como articulador de todos los programas (IACE, GEMA, Aprender y demás) y acompañe con equipos especializados.</a:t>
            </a:r>
          </a:p>
          <a:p>
            <a:pPr>
              <a:buClr>
                <a:srgbClr val="E4007C"/>
              </a:buClr>
              <a:buFont typeface="Wingdings" panose="05000000000000000000" pitchFamily="2" charset="2"/>
              <a:buChar char="Ø"/>
            </a:pPr>
            <a:r>
              <a:rPr lang="es-AR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Sumar a las escuelas del interior de la provincia en las que todavía no se realizó autoevaluación.</a:t>
            </a:r>
            <a:endParaRPr lang="es-ES" altLang="es-AR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Bef>
                <a:spcPts val="600"/>
              </a:spcBef>
              <a:buClr>
                <a:srgbClr val="B71963"/>
              </a:buClr>
              <a:buFont typeface="Wingdings" panose="05000000000000000000" pitchFamily="2" charset="2"/>
              <a:buChar char=""/>
            </a:pPr>
            <a:endParaRPr lang="es-ES" altLang="es-AR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Bef>
                <a:spcPts val="600"/>
              </a:spcBef>
              <a:buClr>
                <a:srgbClr val="B71963"/>
              </a:buClr>
              <a:buFont typeface="Wingdings" panose="05000000000000000000" pitchFamily="2" charset="2"/>
              <a:buChar char=""/>
            </a:pPr>
            <a:endParaRPr lang="es-ES" alt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270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agen 2" descr="Descripción: C:\Users\Claudia\OneDrive\IACE OLGA NUEVO\Jujuy\2017\Jornada programacion\Fotos\P_20170424_133039_vHDR_Au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96975"/>
            <a:ext cx="8072438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48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3563888" y="335190"/>
            <a:ext cx="5472411" cy="789554"/>
          </a:xfrm>
        </p:spPr>
        <p:txBody>
          <a:bodyPr lIns="0" tIns="0" rIns="0" bIns="0" anchor="t"/>
          <a:lstStyle/>
          <a:p>
            <a:pPr algn="l" eaLnBrk="1" hangingPunct="1"/>
            <a:r>
              <a:rPr lang="es-ES" altLang="es-AR" sz="2400" b="1" dirty="0">
                <a:solidFill>
                  <a:srgbClr val="0077A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BIIBLIOGRAFÍA RECOMENDADA</a:t>
            </a:r>
          </a:p>
        </p:txBody>
      </p:sp>
      <p:pic>
        <p:nvPicPr>
          <p:cNvPr id="6147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325438"/>
            <a:ext cx="3359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4 CuadroTexto"/>
          <p:cNvSpPr txBox="1">
            <a:spLocks noChangeArrowheads="1"/>
          </p:cNvSpPr>
          <p:nvPr/>
        </p:nvSpPr>
        <p:spPr bwMode="auto">
          <a:xfrm>
            <a:off x="136893" y="1089044"/>
            <a:ext cx="8784779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altLang="es-AR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Nirenberg, O. 2013. Formulación y evaluación de intervenciones sociales. Políticas - Planes - Programas - Proyectos. Colección Conjunciones. Ed. NOVEDUC. Buenos Aires, Argentina:</a:t>
            </a:r>
          </a:p>
          <a:p>
            <a:pPr lvl="1" algn="just" eaLnBrk="1" hangingPunct="1">
              <a:spcBef>
                <a:spcPct val="0"/>
              </a:spcBef>
              <a:buClr>
                <a:srgbClr val="0070C0"/>
              </a:buClr>
            </a:pPr>
            <a:r>
              <a:rPr lang="es-AR" altLang="es-AR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Programación y formulación de propuestas de intervención; capítulo 2. </a:t>
            </a:r>
          </a:p>
          <a:p>
            <a:pPr lvl="1" algn="just" eaLnBrk="1" hangingPunct="1">
              <a:spcBef>
                <a:spcPct val="0"/>
              </a:spcBef>
              <a:buClr>
                <a:srgbClr val="0070C0"/>
              </a:buClr>
            </a:pPr>
            <a:r>
              <a:rPr lang="es-AR" altLang="es-AR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Mapeo de actores. Adaptado del capítulo 3: Diagnóstico o línea de base. </a:t>
            </a:r>
          </a:p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altLang="es-AR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Dirección de Educación primaria, Tucumán, 2013. CIRCULAR N° 22, Acciones de sustentabilidad de los procesos de autoevaluación en escuelas primarias de la provincia de Tucumán. </a:t>
            </a:r>
          </a:p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Síntesis del primer taller en las tres provincias.</a:t>
            </a:r>
          </a:p>
          <a:p>
            <a:pPr marL="0" indent="0" algn="just" eaLnBrk="1" hangingPunct="1">
              <a:spcBef>
                <a:spcPct val="0"/>
              </a:spcBef>
              <a:buClr>
                <a:srgbClr val="0070C0"/>
              </a:buClr>
              <a:buNone/>
            </a:pPr>
            <a:endParaRPr lang="es-AR" alt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 eaLnBrk="1" hangingPunct="1">
              <a:spcBef>
                <a:spcPct val="0"/>
              </a:spcBef>
              <a:buClr>
                <a:srgbClr val="0070C0"/>
              </a:buClr>
              <a:buNone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Esos materiales, incluido este PPT, </a:t>
            </a:r>
          </a:p>
          <a:p>
            <a:pPr marL="0" indent="0" algn="ctr" eaLnBrk="1" hangingPunct="1">
              <a:spcBef>
                <a:spcPct val="0"/>
              </a:spcBef>
              <a:buClr>
                <a:srgbClr val="0070C0"/>
              </a:buClr>
              <a:buNone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pueden descargarse de la página web.</a:t>
            </a:r>
          </a:p>
        </p:txBody>
      </p:sp>
    </p:spTree>
    <p:extLst>
      <p:ext uri="{BB962C8B-B14F-4D97-AF65-F5344CB8AC3E}">
        <p14:creationId xmlns:p14="http://schemas.microsoft.com/office/powerpoint/2010/main" val="122597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3635896" y="274638"/>
            <a:ext cx="5256584" cy="684212"/>
          </a:xfrm>
        </p:spPr>
        <p:txBody>
          <a:bodyPr lIns="0" tIns="0" rIns="0" bIns="0" anchor="t"/>
          <a:lstStyle/>
          <a:p>
            <a:pPr algn="l" eaLnBrk="1" hangingPunct="1"/>
            <a:r>
              <a:rPr lang="es-ES" altLang="es-AR" sz="2400" b="1" dirty="0">
                <a:solidFill>
                  <a:srgbClr val="0077A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MÁS MATERIALES DISPONIBLES EN LA WEB</a:t>
            </a:r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xmlns="" id="{95FACCFD-21C2-458E-8E92-918F1CEAA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472608"/>
          </a:xfrm>
        </p:spPr>
        <p:txBody>
          <a:bodyPr/>
          <a:lstStyle/>
          <a:p>
            <a:pPr>
              <a:buClr>
                <a:srgbClr val="0077AA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Cuadernillos IACE para cada nivel educativo.</a:t>
            </a:r>
          </a:p>
          <a:p>
            <a:pPr>
              <a:buClr>
                <a:srgbClr val="0077AA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Recomendaciones para los niveles jurisdiccionales  </a:t>
            </a:r>
          </a:p>
          <a:p>
            <a:pPr>
              <a:buClr>
                <a:srgbClr val="0077AA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Sistematizaciones de las experiencias de aplicación IACE en las provincias.</a:t>
            </a:r>
          </a:p>
          <a:p>
            <a:pPr>
              <a:buClr>
                <a:srgbClr val="0077AA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Herramientas de trabajo: cronograma de aplicación, encuesta a familiares, planillas de seguimiento…</a:t>
            </a:r>
          </a:p>
          <a:p>
            <a:pPr>
              <a:buClr>
                <a:srgbClr val="0077AA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Presentaciones (PPT) para las jornadas de trabajo: jornada de inicio, taller de programación y monitoreo, taller de sistematización…</a:t>
            </a:r>
          </a:p>
          <a:p>
            <a:pPr>
              <a:buClr>
                <a:srgbClr val="0077AA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Sistematizaciones de las experiencias de aplicación.</a:t>
            </a:r>
          </a:p>
          <a:p>
            <a:pPr>
              <a:buClr>
                <a:srgbClr val="0077AA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Varios otros. </a:t>
            </a:r>
          </a:p>
          <a:p>
            <a:pPr marL="0" indent="0" algn="ctr">
              <a:buClr>
                <a:srgbClr val="0077AA"/>
              </a:buClr>
              <a:buNone/>
            </a:pPr>
            <a:r>
              <a:rPr 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PUEDE CONSULTARSE EN LA WEB EL </a:t>
            </a:r>
          </a:p>
          <a:p>
            <a:pPr marL="0" indent="0" algn="ctr">
              <a:buClr>
                <a:srgbClr val="0077AA"/>
              </a:buClr>
              <a:buNone/>
            </a:pPr>
            <a:r>
              <a:rPr lang="es-AR" sz="2400" dirty="0"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CENTRO DE DOCUMENTACIÓN</a:t>
            </a:r>
            <a:endParaRPr 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147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325438"/>
            <a:ext cx="3359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011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8154987" cy="4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76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>
          <a:xfrm>
            <a:off x="3707904" y="346249"/>
            <a:ext cx="5436096" cy="764158"/>
          </a:xfrm>
        </p:spPr>
        <p:txBody>
          <a:bodyPr lIns="0" tIns="0" rIns="0" bIns="0" anchor="t"/>
          <a:lstStyle/>
          <a:p>
            <a:pPr algn="l" eaLnBrk="1" hangingPunct="1"/>
            <a:r>
              <a:rPr lang="es-ES" altLang="es-AR" sz="2600" b="1" dirty="0">
                <a:solidFill>
                  <a:srgbClr val="B7196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CONSIGNAS PARA EL TRABAJO GRUPAL</a:t>
            </a:r>
          </a:p>
        </p:txBody>
      </p:sp>
      <p:pic>
        <p:nvPicPr>
          <p:cNvPr id="20483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" y="339776"/>
            <a:ext cx="3359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4 CuadroTexto"/>
          <p:cNvSpPr txBox="1">
            <a:spLocks noChangeArrowheads="1"/>
          </p:cNvSpPr>
          <p:nvPr/>
        </p:nvSpPr>
        <p:spPr bwMode="auto">
          <a:xfrm>
            <a:off x="428625" y="2000250"/>
            <a:ext cx="8286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>
              <a:latin typeface="Arial" panose="020B0604020202020204" pitchFamily="34" charset="0"/>
            </a:endParaRPr>
          </a:p>
        </p:txBody>
      </p:sp>
      <p:sp>
        <p:nvSpPr>
          <p:cNvPr id="20485" name="2 Marcador de contenido"/>
          <p:cNvSpPr txBox="1">
            <a:spLocks/>
          </p:cNvSpPr>
          <p:nvPr/>
        </p:nvSpPr>
        <p:spPr bwMode="auto">
          <a:xfrm>
            <a:off x="7938" y="1500188"/>
            <a:ext cx="9028112" cy="43767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sz="2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2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</a:p>
        </p:txBody>
      </p:sp>
      <p:sp>
        <p:nvSpPr>
          <p:cNvPr id="20486" name="2 Marcador de contenido"/>
          <p:cNvSpPr txBox="1">
            <a:spLocks/>
          </p:cNvSpPr>
          <p:nvPr/>
        </p:nvSpPr>
        <p:spPr bwMode="auto">
          <a:xfrm>
            <a:off x="179512" y="1484784"/>
            <a:ext cx="8784976" cy="489654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825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22287" indent="-457200" algn="just">
              <a:spcBef>
                <a:spcPts val="600"/>
              </a:spcBef>
              <a:buClr>
                <a:srgbClr val="B71963"/>
              </a:buClr>
              <a:buFont typeface="+mj-lt"/>
              <a:buAutoNum type="arabicPeriod"/>
            </a:pPr>
            <a:r>
              <a:rPr lang="es-ES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Resumir y comentar acciones y avances realizados entre el primer y el segundo Taller de Sustentabilidad. </a:t>
            </a:r>
          </a:p>
          <a:p>
            <a:pPr marL="522287" indent="-457200" algn="just">
              <a:spcBef>
                <a:spcPts val="600"/>
              </a:spcBef>
              <a:buClr>
                <a:srgbClr val="B71963"/>
              </a:buClr>
              <a:buFont typeface="+mj-lt"/>
              <a:buAutoNum type="arabicPeriod"/>
            </a:pPr>
            <a:r>
              <a:rPr lang="es-ES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Revisar las síntesis de aspectos conversados y acordados en el primer taller: ajuste y consolidación (en base a síntesis realizada por el equipo IACE-CEADEL)</a:t>
            </a:r>
          </a:p>
          <a:p>
            <a:pPr marL="522287" indent="-457200" algn="just">
              <a:spcBef>
                <a:spcPts val="600"/>
              </a:spcBef>
              <a:buClr>
                <a:srgbClr val="B71963"/>
              </a:buClr>
              <a:buFont typeface="+mj-lt"/>
              <a:buAutoNum type="arabicPeriod"/>
            </a:pPr>
            <a:r>
              <a:rPr lang="es-ES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Iniciar la realización del mapeo de actores (usando la matriz) y proponer  sugerencias para lograr un mayor  involucramiento de los distintos actores.</a:t>
            </a:r>
          </a:p>
          <a:p>
            <a:pPr marL="522287" indent="-457200" algn="just">
              <a:spcBef>
                <a:spcPts val="600"/>
              </a:spcBef>
              <a:buClr>
                <a:srgbClr val="B71963"/>
              </a:buClr>
              <a:buFont typeface="+mj-lt"/>
              <a:buAutoNum type="arabicPeriod"/>
            </a:pPr>
            <a:r>
              <a:rPr lang="es-ES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Acuerdos sobre acciones a realizar entre el segundo y el tercer taller (en el interior de la provincia y en el vínculo provincia-equipo IACE-CEADEL). </a:t>
            </a:r>
          </a:p>
          <a:p>
            <a:pPr algn="just">
              <a:spcBef>
                <a:spcPts val="600"/>
              </a:spcBef>
              <a:buClr>
                <a:srgbClr val="B71963"/>
              </a:buClr>
              <a:buFont typeface="Wingdings" panose="05000000000000000000" pitchFamily="2" charset="2"/>
              <a:buChar char=""/>
            </a:pPr>
            <a:endParaRPr lang="es-ES" altLang="es-AR" sz="24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Bef>
                <a:spcPts val="600"/>
              </a:spcBef>
              <a:buClr>
                <a:srgbClr val="B71963"/>
              </a:buClr>
              <a:buFont typeface="Wingdings" panose="05000000000000000000" pitchFamily="2" charset="2"/>
              <a:buChar char=""/>
            </a:pPr>
            <a:endParaRPr lang="es-ES" altLang="es-AR" sz="24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960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Título"/>
          <p:cNvSpPr>
            <a:spLocks noGrp="1"/>
          </p:cNvSpPr>
          <p:nvPr>
            <p:ph type="title"/>
          </p:nvPr>
        </p:nvSpPr>
        <p:spPr>
          <a:xfrm>
            <a:off x="3357563" y="1000125"/>
            <a:ext cx="5357812" cy="500063"/>
          </a:xfrm>
        </p:spPr>
        <p:txBody>
          <a:bodyPr lIns="0" tIns="0" rIns="0" bIns="0" anchor="t"/>
          <a:lstStyle/>
          <a:p>
            <a:pPr algn="l" eaLnBrk="1" hangingPunct="1"/>
            <a:endParaRPr lang="es-AR" altLang="es-AR" sz="2400" b="1">
              <a:solidFill>
                <a:srgbClr val="0077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563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263"/>
            <a:ext cx="3359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4 CuadroTexto"/>
          <p:cNvSpPr txBox="1">
            <a:spLocks noChangeArrowheads="1"/>
          </p:cNvSpPr>
          <p:nvPr/>
        </p:nvSpPr>
        <p:spPr bwMode="auto">
          <a:xfrm>
            <a:off x="428625" y="2000250"/>
            <a:ext cx="8286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>
              <a:latin typeface="Arial" panose="020B0604020202020204" pitchFamily="34" charset="0"/>
            </a:endParaRPr>
          </a:p>
        </p:txBody>
      </p:sp>
      <p:pic>
        <p:nvPicPr>
          <p:cNvPr id="66565" name="3 Imagen" descr="1. Caratula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8150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1 Título"/>
          <p:cNvSpPr txBox="1">
            <a:spLocks/>
          </p:cNvSpPr>
          <p:nvPr/>
        </p:nvSpPr>
        <p:spPr bwMode="auto">
          <a:xfrm>
            <a:off x="2484438" y="4068763"/>
            <a:ext cx="5713412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AR" b="1" i="1">
                <a:solidFill>
                  <a:srgbClr val="0077AA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¡¡¡MUCHAS GRACIAS!!!!</a:t>
            </a:r>
            <a:endParaRPr lang="es-ES" altLang="es-AR" b="1" i="1">
              <a:solidFill>
                <a:srgbClr val="0077AA"/>
              </a:solidFill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3 Imagen" descr="1. Caratula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51050" y="3860800"/>
            <a:ext cx="5929313" cy="1440408"/>
          </a:xfrm>
        </p:spPr>
        <p:txBody>
          <a:bodyPr lIns="0" tIns="0" rIns="0" bIns="0" rtlCol="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sz="3200" b="1" dirty="0">
                <a:solidFill>
                  <a:srgbClr val="004F72"/>
                </a:solidFill>
                <a:latin typeface="Arial Black" panose="020B0A04020102020204" pitchFamily="34" charset="0"/>
              </a:rPr>
              <a:t>RECORDEMOS ALGUNAS CUESTIONES VISTAS EN EL 1ER TALLER</a:t>
            </a:r>
            <a:endParaRPr lang="es-ES" sz="3200" b="1" dirty="0">
              <a:solidFill>
                <a:srgbClr val="004F72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3678486" y="335190"/>
            <a:ext cx="5357813" cy="1005578"/>
          </a:xfrm>
        </p:spPr>
        <p:txBody>
          <a:bodyPr lIns="0" tIns="0" rIns="0" bIns="0" anchor="t"/>
          <a:lstStyle/>
          <a:p>
            <a:pPr algn="l" eaLnBrk="1" hangingPunct="1"/>
            <a:r>
              <a:rPr lang="es-ES" altLang="es-AR" sz="3200" b="1" dirty="0">
                <a:solidFill>
                  <a:srgbClr val="0077A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SUSTENTABILIDAD, SU SIGNIFICADO </a:t>
            </a:r>
          </a:p>
        </p:txBody>
      </p:sp>
      <p:pic>
        <p:nvPicPr>
          <p:cNvPr id="6147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325438"/>
            <a:ext cx="3359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4 CuadroTexto"/>
          <p:cNvSpPr txBox="1">
            <a:spLocks noChangeArrowheads="1"/>
          </p:cNvSpPr>
          <p:nvPr/>
        </p:nvSpPr>
        <p:spPr bwMode="auto">
          <a:xfrm>
            <a:off x="323528" y="1988840"/>
            <a:ext cx="8496944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Clr>
                <a:srgbClr val="0070C0"/>
              </a:buClr>
              <a:buNone/>
            </a:pPr>
            <a:r>
              <a:rPr lang="es-AR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 la probabilidad de </a:t>
            </a:r>
            <a:r>
              <a:rPr lang="es-AR" sz="2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continuar, institucionalizar y expandir </a:t>
            </a:r>
            <a:r>
              <a:rPr lang="es-AR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–profundizar / actualizar y llevar a escala– los procesos desplegados durante el período de apoyo de la cooperación (en términos de fondos y de asistencia técnica), luego que ese apoyo se retira.</a:t>
            </a:r>
            <a:r>
              <a:rPr lang="es-AR" altLang="es-AR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marL="0" indent="0" algn="just" eaLnBrk="1" hangingPunct="1">
              <a:spcBef>
                <a:spcPct val="0"/>
              </a:spcBef>
              <a:buClr>
                <a:srgbClr val="0070C0"/>
              </a:buClr>
              <a:buNone/>
            </a:pPr>
            <a:r>
              <a:rPr lang="es-AR" altLang="es-AR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Resulta relevante dada la próxima finalización de la cooperación UNICEF a la iniciativa IACE.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3678486" y="335190"/>
            <a:ext cx="5357813" cy="623660"/>
          </a:xfrm>
        </p:spPr>
        <p:txBody>
          <a:bodyPr lIns="0" tIns="0" rIns="0" bIns="0" anchor="t"/>
          <a:lstStyle/>
          <a:p>
            <a:pPr algn="l" eaLnBrk="1" hangingPunct="1"/>
            <a:r>
              <a:rPr lang="es-ES" altLang="es-AR" sz="3200" b="1" dirty="0">
                <a:solidFill>
                  <a:srgbClr val="0077A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ESPECIFICACIONES</a:t>
            </a:r>
          </a:p>
        </p:txBody>
      </p:sp>
      <p:pic>
        <p:nvPicPr>
          <p:cNvPr id="6147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325438"/>
            <a:ext cx="3359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4 CuadroTexto"/>
          <p:cNvSpPr txBox="1">
            <a:spLocks noChangeArrowheads="1"/>
          </p:cNvSpPr>
          <p:nvPr/>
        </p:nvSpPr>
        <p:spPr bwMode="auto">
          <a:xfrm>
            <a:off x="101601" y="1052736"/>
            <a:ext cx="8934698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Para </a:t>
            </a:r>
            <a:r>
              <a:rPr lang="es-AR" sz="2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continuar, </a:t>
            </a:r>
            <a:r>
              <a:rPr lang="es-AR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 requieren recursos (humanos, financieros, de tiempo, de conocimiento…).</a:t>
            </a:r>
          </a:p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Para </a:t>
            </a:r>
            <a:r>
              <a:rPr lang="es-AR" sz="2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institucionalizar </a:t>
            </a:r>
            <a:r>
              <a:rPr lang="es-AR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 necesitan normas, resoluciones y regulaciones, así como espacios estructurales y momentos para la autoevaluación.</a:t>
            </a:r>
            <a:endParaRPr lang="es-AR" sz="22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Para</a:t>
            </a:r>
            <a:r>
              <a:rPr lang="es-AR" sz="2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expandir </a:t>
            </a:r>
            <a:r>
              <a:rPr lang="es-AR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los procesos autoevaluativos –profundizarlos y llevarlos a escala– debe haber:  </a:t>
            </a:r>
          </a:p>
          <a:p>
            <a:pPr lvl="1" algn="just" eaLnBrk="1" hangingPunct="1">
              <a:spcBef>
                <a:spcPct val="0"/>
              </a:spcBef>
              <a:buClr>
                <a:srgbClr val="0070C0"/>
              </a:buClr>
            </a:pPr>
            <a:r>
              <a:rPr lang="es-AR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Decisión política, liderazgos positivos y compromiso de parte de actores estratégicos.</a:t>
            </a:r>
            <a:r>
              <a:rPr lang="es-AR" altLang="es-AR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lvl="1" algn="just" eaLnBrk="1" hangingPunct="1">
              <a:spcBef>
                <a:spcPct val="0"/>
              </a:spcBef>
              <a:buClr>
                <a:srgbClr val="0070C0"/>
              </a:buClr>
            </a:pPr>
            <a:r>
              <a:rPr lang="es-AR" altLang="es-AR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Acciones de comunicación, abogacía y promoción sobre la efectividad (resultados) de los procesos desplegados. </a:t>
            </a:r>
          </a:p>
          <a:p>
            <a:pPr lvl="1" algn="just" eaLnBrk="1" hangingPunct="1">
              <a:spcBef>
                <a:spcPct val="0"/>
              </a:spcBef>
              <a:buClr>
                <a:srgbClr val="0070C0"/>
              </a:buClr>
            </a:pPr>
            <a:r>
              <a:rPr lang="es-AR" altLang="es-AR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Disposición de los agentes para adecuar los procedimientos a los contextos cambiantes (escenarios sociales y políticos, nuevos conocimientos, etc.).</a:t>
            </a:r>
          </a:p>
          <a:p>
            <a:pPr lvl="1" algn="just" eaLnBrk="1" hangingPunct="1">
              <a:spcBef>
                <a:spcPct val="0"/>
              </a:spcBef>
              <a:buClr>
                <a:srgbClr val="0070C0"/>
              </a:buClr>
            </a:pPr>
            <a:endParaRPr lang="es-AR" altLang="es-AR" sz="2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lvl="1" indent="0" algn="ctr" eaLnBrk="1" hangingPunct="1">
              <a:spcBef>
                <a:spcPct val="0"/>
              </a:spcBef>
              <a:buClr>
                <a:srgbClr val="0070C0"/>
              </a:buClr>
              <a:buNone/>
            </a:pPr>
            <a:r>
              <a:rPr lang="es-AR" altLang="es-AR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SON NECESARIAS </a:t>
            </a:r>
            <a:r>
              <a:rPr lang="es-AR" altLang="es-AR" sz="2200" dirty="0"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ADHESIONES</a:t>
            </a:r>
          </a:p>
        </p:txBody>
      </p:sp>
    </p:spTree>
    <p:extLst>
      <p:ext uri="{BB962C8B-B14F-4D97-AF65-F5344CB8AC3E}">
        <p14:creationId xmlns:p14="http://schemas.microsoft.com/office/powerpoint/2010/main" val="327717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3678486" y="335190"/>
            <a:ext cx="5357813" cy="623660"/>
          </a:xfrm>
        </p:spPr>
        <p:txBody>
          <a:bodyPr lIns="0" tIns="0" rIns="0" bIns="0" anchor="t"/>
          <a:lstStyle/>
          <a:p>
            <a:pPr algn="l" eaLnBrk="1" hangingPunct="1"/>
            <a:r>
              <a:rPr lang="es-ES" altLang="es-AR" sz="3200" b="1" dirty="0">
                <a:solidFill>
                  <a:srgbClr val="0077A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PREMISAS</a:t>
            </a:r>
          </a:p>
        </p:txBody>
      </p:sp>
      <p:pic>
        <p:nvPicPr>
          <p:cNvPr id="6147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325438"/>
            <a:ext cx="3359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4 CuadroTexto"/>
          <p:cNvSpPr txBox="1">
            <a:spLocks noChangeArrowheads="1"/>
          </p:cNvSpPr>
          <p:nvPr/>
        </p:nvSpPr>
        <p:spPr bwMode="auto">
          <a:xfrm>
            <a:off x="251520" y="1268760"/>
            <a:ext cx="8568952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ts val="600"/>
              </a:spcBef>
              <a:buClr>
                <a:srgbClr val="0077AA"/>
              </a:buClr>
              <a:buFont typeface="Wingdings" panose="05000000000000000000" pitchFamily="2" charset="2"/>
              <a:buChar char=""/>
            </a:pPr>
            <a:r>
              <a:rPr lang="es-ES" altLang="es-AR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 sustentabilidad no surge en forma espontánea, sino que se requiere formular y consensuar una estrategia viable, contextuada, que guíe las acciones y comprometa a los actores. </a:t>
            </a:r>
          </a:p>
          <a:p>
            <a:pPr algn="just">
              <a:spcBef>
                <a:spcPts val="600"/>
              </a:spcBef>
              <a:buClr>
                <a:srgbClr val="0077AA"/>
              </a:buClr>
              <a:buFont typeface="Wingdings" panose="05000000000000000000" pitchFamily="2" charset="2"/>
              <a:buChar char=""/>
            </a:pPr>
            <a:r>
              <a:rPr lang="es-ES" altLang="es-AR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 compromiso de las autoridades educativas es fundamental para incluir la evaluación como política educativa provincial, y promover la </a:t>
            </a:r>
            <a:r>
              <a:rPr lang="es-ES" altLang="es-AR" sz="2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instalación de cultura evaluativa en las escuelas</a:t>
            </a:r>
            <a:r>
              <a:rPr lang="es-ES" altLang="es-AR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</a:p>
          <a:p>
            <a:pPr algn="just">
              <a:spcBef>
                <a:spcPts val="600"/>
              </a:spcBef>
              <a:buClr>
                <a:srgbClr val="0077AA"/>
              </a:buClr>
              <a:buFont typeface="Wingdings" panose="05000000000000000000" pitchFamily="2" charset="2"/>
              <a:buChar char=""/>
            </a:pPr>
            <a:r>
              <a:rPr lang="es-ES" altLang="es-AR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 adhesión y el protagonismo del nivel de supervisión son  estratégicos para esa instalación.</a:t>
            </a:r>
          </a:p>
          <a:p>
            <a:pPr algn="just">
              <a:spcBef>
                <a:spcPts val="600"/>
              </a:spcBef>
              <a:buClr>
                <a:srgbClr val="0077AA"/>
              </a:buClr>
              <a:buFont typeface="Wingdings" panose="05000000000000000000" pitchFamily="2" charset="2"/>
              <a:buChar char=""/>
            </a:pPr>
            <a:r>
              <a:rPr lang="es-ES" altLang="es-AR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 conformación de Grupos Promotores (GP) en las escuelas, o la continuidad de los ya conformados en el marco del IACE, favorece la sustentabilidad. </a:t>
            </a:r>
          </a:p>
          <a:p>
            <a:pPr algn="just">
              <a:spcBef>
                <a:spcPts val="600"/>
              </a:spcBef>
              <a:buClr>
                <a:srgbClr val="0077AA"/>
              </a:buClr>
              <a:buFont typeface="Wingdings" panose="05000000000000000000" pitchFamily="2" charset="2"/>
              <a:buChar char=""/>
            </a:pPr>
            <a:r>
              <a:rPr lang="es-ES" altLang="es-AR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 protagonismo de las escuelas que aplicaron IACE anteriormente es estratégico para motivar a otras escuelas. </a:t>
            </a:r>
          </a:p>
        </p:txBody>
      </p:sp>
    </p:spTree>
    <p:extLst>
      <p:ext uri="{BB962C8B-B14F-4D97-AF65-F5344CB8AC3E}">
        <p14:creationId xmlns:p14="http://schemas.microsoft.com/office/powerpoint/2010/main" val="12920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3678486" y="335190"/>
            <a:ext cx="5357813" cy="623660"/>
          </a:xfrm>
        </p:spPr>
        <p:txBody>
          <a:bodyPr lIns="0" tIns="0" rIns="0" bIns="0" anchor="t"/>
          <a:lstStyle/>
          <a:p>
            <a:pPr algn="l" eaLnBrk="1" hangingPunct="1"/>
            <a:r>
              <a:rPr lang="es-ES" altLang="es-AR" sz="3200" b="1" dirty="0">
                <a:solidFill>
                  <a:srgbClr val="0077A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ES" altLang="es-AR" sz="2800" b="1" dirty="0">
                <a:solidFill>
                  <a:srgbClr val="0077A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¿QUÉ NOS PROPONEMOS?</a:t>
            </a:r>
          </a:p>
        </p:txBody>
      </p:sp>
      <p:pic>
        <p:nvPicPr>
          <p:cNvPr id="6147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325438"/>
            <a:ext cx="3359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4 CuadroTexto"/>
          <p:cNvSpPr txBox="1">
            <a:spLocks noChangeArrowheads="1"/>
          </p:cNvSpPr>
          <p:nvPr/>
        </p:nvSpPr>
        <p:spPr bwMode="auto">
          <a:xfrm>
            <a:off x="251520" y="1268760"/>
            <a:ext cx="8568952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ts val="600"/>
              </a:spcBef>
              <a:buClr>
                <a:srgbClr val="0077AA"/>
              </a:buClr>
              <a:buFont typeface="Wingdings" panose="05000000000000000000" pitchFamily="2" charset="2"/>
              <a:buChar char="Ø"/>
            </a:pPr>
            <a:r>
              <a:rPr lang="es-ES" altLang="es-AR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Este es el segundo de tres talleres destinados a formular una Estrategia consensuada para la Sustentabilidad de la autoevaluación, a implementar en la provincia durante 2018.</a:t>
            </a:r>
          </a:p>
          <a:p>
            <a:pPr algn="just">
              <a:spcBef>
                <a:spcPts val="600"/>
              </a:spcBef>
              <a:buClr>
                <a:srgbClr val="0077AA"/>
              </a:buClr>
              <a:buFont typeface="Wingdings" panose="05000000000000000000" pitchFamily="2" charset="2"/>
              <a:buChar char="Ø"/>
            </a:pPr>
            <a:r>
              <a:rPr lang="es-AR" altLang="es-AR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Fortalecer el sistema educativo provincial para la institucionalización de los procesos de autoevaluación en las escuelas y el monitoreo de los planes de acción emergentes, de modo de instalar cultura evaluativa en el sistema y sus escuelas, tomando en cuenta las experiencias emergentes de las aplicaciones del IACE y los lineamientos del </a:t>
            </a:r>
            <a:r>
              <a:rPr lang="es-AR" altLang="es-AR" sz="2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MEyD</a:t>
            </a:r>
            <a:r>
              <a:rPr lang="es-AR" altLang="es-AR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(Secretaría de Evaluación Educativa), </a:t>
            </a:r>
          </a:p>
          <a:p>
            <a:pPr algn="just">
              <a:spcBef>
                <a:spcPts val="600"/>
              </a:spcBef>
              <a:buClr>
                <a:srgbClr val="0077AA"/>
              </a:buClr>
              <a:buFont typeface="Wingdings" panose="05000000000000000000" pitchFamily="2" charset="2"/>
              <a:buChar char="Ø"/>
            </a:pPr>
            <a:r>
              <a:rPr lang="es-AR" altLang="es-AR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Apoyar </a:t>
            </a:r>
            <a:r>
              <a:rPr lang="es-ES" altLang="es-AR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 los funcionarios educativos y a los supervisores, en la formulación de la Estrategia Provincial para la Sustentabilidad de los procesos de autoevaluación en sus escuelas. </a:t>
            </a:r>
          </a:p>
        </p:txBody>
      </p:sp>
    </p:spTree>
    <p:extLst>
      <p:ext uri="{BB962C8B-B14F-4D97-AF65-F5344CB8AC3E}">
        <p14:creationId xmlns:p14="http://schemas.microsoft.com/office/powerpoint/2010/main" val="126380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ca\Escritorio\IMG-20170808-WA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8159552" cy="489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3 Imagen" descr="1. Caratula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51050" y="3860800"/>
            <a:ext cx="5929313" cy="1162050"/>
          </a:xfrm>
        </p:spPr>
        <p:txBody>
          <a:bodyPr lIns="0" tIns="0" rIns="0" bIns="0" rtlCol="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sz="3200" b="1" dirty="0">
                <a:solidFill>
                  <a:srgbClr val="004F72"/>
                </a:solidFill>
                <a:latin typeface="Arial Black" panose="020B0A04020102020204" pitchFamily="34" charset="0"/>
              </a:rPr>
              <a:t>MAPEO DE ACTORES PARA LOGRAR ADHESIONES</a:t>
            </a:r>
            <a:endParaRPr lang="es-ES" sz="3200" b="1" dirty="0">
              <a:solidFill>
                <a:srgbClr val="004F7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69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EDECE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EDECE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EDECE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General a Plantilla+caratulas</Template>
  <TotalTime>6071</TotalTime>
  <Words>1605</Words>
  <Application>Microsoft Office PowerPoint</Application>
  <PresentationFormat>Presentación en pantalla (4:3)</PresentationFormat>
  <Paragraphs>114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Tema de Office</vt:lpstr>
      <vt:lpstr>ESTRATEGIA PROVINCIAL PARA LA SUSTENTABILIDAD DEL MÉTODO IACE 2do TALLER    www.ceadel.org.ar/IACEunicef </vt:lpstr>
      <vt:lpstr>Presentación de PowerPoint</vt:lpstr>
      <vt:lpstr>RECORDEMOS ALGUNAS CUESTIONES VISTAS EN EL 1ER TALLER</vt:lpstr>
      <vt:lpstr>SUSTENTABILIDAD, SU SIGNIFICADO </vt:lpstr>
      <vt:lpstr>ESPECIFICACIONES</vt:lpstr>
      <vt:lpstr> PREMISAS</vt:lpstr>
      <vt:lpstr> ¿QUÉ NOS PROPONEMOS?</vt:lpstr>
      <vt:lpstr>Presentación de PowerPoint</vt:lpstr>
      <vt:lpstr>MAPEO DE ACTORES PARA LOGRAR ADHESIONES</vt:lpstr>
      <vt:lpstr> ¿PARA QUÉ HACERLO?</vt:lpstr>
      <vt:lpstr> ACTORES ESTRATÉGICOS – 1 </vt:lpstr>
      <vt:lpstr>ACTORES ESTRATÉGICOS – 2</vt:lpstr>
      <vt:lpstr>EL MAPEO PERMITE… - 1  </vt:lpstr>
      <vt:lpstr>EL MAPEO PERMITE… - 2 </vt:lpstr>
      <vt:lpstr>Presentación de PowerPoint</vt:lpstr>
      <vt:lpstr>IDEAS INICIALES PARA LA ACCIÓN, EMERGENTES DEL 1er TALLER</vt:lpstr>
      <vt:lpstr>Presentación de PowerPoint</vt:lpstr>
      <vt:lpstr>SANTIAGO DEL ESTERO</vt:lpstr>
      <vt:lpstr> JUJUY</vt:lpstr>
      <vt:lpstr> SALTA</vt:lpstr>
      <vt:lpstr>Presentación de PowerPoint</vt:lpstr>
      <vt:lpstr>BIIBLIOGRAFÍA RECOMENDADA</vt:lpstr>
      <vt:lpstr>MÁS MATERIALES DISPONIBLES EN LA WEB</vt:lpstr>
      <vt:lpstr>Presentación de PowerPoint</vt:lpstr>
      <vt:lpstr>CONSIGNAS PARA EL TRABAJO GRUPAL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Acá va título  Acá Subtítulo</dc:title>
  <dc:creator>Claudia Castro</dc:creator>
  <cp:lastModifiedBy>uca</cp:lastModifiedBy>
  <cp:revision>259</cp:revision>
  <cp:lastPrinted>2017-06-21T19:43:19Z</cp:lastPrinted>
  <dcterms:created xsi:type="dcterms:W3CDTF">2014-05-21T18:28:58Z</dcterms:created>
  <dcterms:modified xsi:type="dcterms:W3CDTF">2017-09-26T18:25:49Z</dcterms:modified>
</cp:coreProperties>
</file>