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77" r:id="rId14"/>
    <p:sldId id="263" r:id="rId15"/>
    <p:sldId id="310" r:id="rId16"/>
    <p:sldId id="309" r:id="rId17"/>
    <p:sldId id="304" r:id="rId18"/>
    <p:sldId id="264" r:id="rId19"/>
    <p:sldId id="285" r:id="rId20"/>
    <p:sldId id="313" r:id="rId21"/>
    <p:sldId id="311" r:id="rId22"/>
    <p:sldId id="305" r:id="rId23"/>
    <p:sldId id="287" r:id="rId24"/>
    <p:sldId id="286" r:id="rId25"/>
    <p:sldId id="312" r:id="rId26"/>
    <p:sldId id="280" r:id="rId27"/>
    <p:sldId id="316" r:id="rId28"/>
    <p:sldId id="283" r:id="rId29"/>
    <p:sldId id="319" r:id="rId30"/>
    <p:sldId id="323" r:id="rId31"/>
    <p:sldId id="320" r:id="rId32"/>
    <p:sldId id="303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4007C"/>
    <a:srgbClr val="798D5F"/>
    <a:srgbClr val="FFFFCC"/>
    <a:srgbClr val="EC779E"/>
    <a:srgbClr val="7EA04F"/>
    <a:srgbClr val="9A6979"/>
    <a:srgbClr val="B7196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10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a\Documents\CEADEL\IACE\SALTA\Nivel%20Inicial\141122_GraficosProblemasPriorizadosIaceIniSal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a\Documents\CEADEL\IACE\SALTA\Nivel%20Inicial\141122_GraficosProblemasPriorizadosIaceIniSal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autoTitleDeleted val="1"/>
    <c:plotArea>
      <c:layout>
        <c:manualLayout>
          <c:layoutTarget val="inner"/>
          <c:xMode val="edge"/>
          <c:yMode val="edge"/>
          <c:x val="5.7728469032720713E-2"/>
          <c:y val="0.16529123899767276"/>
          <c:w val="0.77669939263202781"/>
          <c:h val="0.37503591516115808"/>
        </c:manualLayout>
      </c:layout>
      <c:barChart>
        <c:barDir val="col"/>
        <c:grouping val="clustered"/>
        <c:axId val="66048768"/>
        <c:axId val="66050304"/>
      </c:barChart>
      <c:catAx>
        <c:axId val="66048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700" spc="-100" baseline="0"/>
            </a:pPr>
            <a:endParaRPr lang="es-ES"/>
          </a:p>
        </c:txPr>
        <c:crossAx val="66050304"/>
        <c:crosses val="autoZero"/>
        <c:auto val="1"/>
        <c:lblAlgn val="ctr"/>
        <c:lblOffset val="100"/>
      </c:catAx>
      <c:valAx>
        <c:axId val="6605030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es-ES"/>
          </a:p>
        </c:txPr>
        <c:crossAx val="660487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Inasistencia y llegadas tardes 17%</c:v>
                </c:pt>
                <c:pt idx="1">
                  <c:v>Dificultades en oralidad 25%</c:v>
                </c:pt>
                <c:pt idx="2">
                  <c:v>Bajo rendimiento en matemáticad 8%</c:v>
                </c:pt>
                <c:pt idx="3">
                  <c:v>Dificultades en normas y convivencia 25%</c:v>
                </c:pt>
                <c:pt idx="4">
                  <c:v>Escasa participación de las familias 25%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0.17</c:v>
                </c:pt>
                <c:pt idx="1">
                  <c:v>0.25</c:v>
                </c:pt>
                <c:pt idx="2">
                  <c:v>8.0000000000000029E-2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Inasistencia y llegadas tardes 17%</c:v>
                </c:pt>
                <c:pt idx="1">
                  <c:v>Dificultades en oralidad 25%</c:v>
                </c:pt>
                <c:pt idx="2">
                  <c:v>Bajo rendimiento en matemáticad 8%</c:v>
                </c:pt>
                <c:pt idx="3">
                  <c:v>Dificultades en normas y convivencia 25%</c:v>
                </c:pt>
                <c:pt idx="4">
                  <c:v>Escasa participación de las familias 25%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0.17</c:v>
                </c:pt>
                <c:pt idx="1">
                  <c:v>0.25</c:v>
                </c:pt>
                <c:pt idx="2">
                  <c:v>8.0000000000000029E-2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Inasistencia y llegadas tardes 17%</c:v>
                </c:pt>
                <c:pt idx="1">
                  <c:v>Dificultades en oralidad 25%</c:v>
                </c:pt>
                <c:pt idx="2">
                  <c:v>Bajo rendimiento en matemáticad 8%</c:v>
                </c:pt>
                <c:pt idx="3">
                  <c:v>Dificultades en normas y convivencia 25%</c:v>
                </c:pt>
                <c:pt idx="4">
                  <c:v>Escasa participación de las familias 25%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0.17</c:v>
                </c:pt>
                <c:pt idx="1">
                  <c:v>0.25</c:v>
                </c:pt>
                <c:pt idx="2">
                  <c:v>8.0000000000000029E-2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Inasistencia y llegadas tardes 17%</c:v>
                </c:pt>
                <c:pt idx="1">
                  <c:v>Dificultades en oralidad 25%</c:v>
                </c:pt>
                <c:pt idx="2">
                  <c:v>Bajo rendimiento en matemáticad 8%</c:v>
                </c:pt>
                <c:pt idx="3">
                  <c:v>Dificultades en normas y convivencia 25%</c:v>
                </c:pt>
                <c:pt idx="4">
                  <c:v>Escasa participación de las familias 25%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</c:numCache>
            </c:numRef>
          </c:val>
        </c:ser>
        <c:axId val="66678144"/>
        <c:axId val="66684032"/>
      </c:barChart>
      <c:catAx>
        <c:axId val="66678144"/>
        <c:scaling>
          <c:orientation val="minMax"/>
        </c:scaling>
        <c:axPos val="b"/>
        <c:tickLblPos val="nextTo"/>
        <c:crossAx val="66684032"/>
        <c:crosses val="autoZero"/>
        <c:auto val="1"/>
        <c:lblAlgn val="ctr"/>
        <c:lblOffset val="100"/>
      </c:catAx>
      <c:valAx>
        <c:axId val="66684032"/>
        <c:scaling>
          <c:orientation val="minMax"/>
        </c:scaling>
        <c:axPos val="l"/>
        <c:majorGridlines/>
        <c:numFmt formatCode="0%" sourceLinked="1"/>
        <c:tickLblPos val="nextTo"/>
        <c:crossAx val="66678144"/>
        <c:crosses val="autoZero"/>
        <c:crossBetween val="between"/>
      </c:valAx>
    </c:plotArea>
    <c:plotVisOnly val="1"/>
  </c:chart>
  <c:txPr>
    <a:bodyPr/>
    <a:lstStyle/>
    <a:p>
      <a:pPr>
        <a:defRPr sz="1330" baseline="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Desarticulación con primaria 50%</c:v>
                </c:pt>
                <c:pt idx="1">
                  <c:v>Falta Innovación pedagógica 42%</c:v>
                </c:pt>
                <c:pt idx="2">
                  <c:v>Falta estrategias para trabajar límites/normas 8%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0.5</c:v>
                </c:pt>
                <c:pt idx="1">
                  <c:v>0.42000000000000004</c:v>
                </c:pt>
                <c:pt idx="2">
                  <c:v>8.0000000000000016E-2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Desarticulación con primaria 50%</c:v>
                </c:pt>
                <c:pt idx="1">
                  <c:v>Falta Innovación pedagógica 42%</c:v>
                </c:pt>
                <c:pt idx="2">
                  <c:v>Falta estrategias para trabajar límites/normas 8%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Desarticulación con primaria 50%</c:v>
                </c:pt>
                <c:pt idx="1">
                  <c:v>Falta Innovación pedagógica 42%</c:v>
                </c:pt>
                <c:pt idx="2">
                  <c:v>Falta estrategias para trabajar límites/normas 8%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Desarticulación con primaria 50%</c:v>
                </c:pt>
                <c:pt idx="1">
                  <c:v>Falta Innovación pedagógica 42%</c:v>
                </c:pt>
                <c:pt idx="2">
                  <c:v>Falta estrategias para trabajar límites/normas 8%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</c:numCache>
            </c:numRef>
          </c:val>
        </c:ser>
        <c:overlap val="100"/>
        <c:axId val="105018880"/>
        <c:axId val="105020416"/>
      </c:barChart>
      <c:catAx>
        <c:axId val="10501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320" baseline="0"/>
            </a:pPr>
            <a:endParaRPr lang="es-ES"/>
          </a:p>
        </c:txPr>
        <c:crossAx val="105020416"/>
        <c:crosses val="autoZero"/>
        <c:auto val="1"/>
        <c:lblAlgn val="ctr"/>
        <c:lblOffset val="100"/>
      </c:catAx>
      <c:valAx>
        <c:axId val="105020416"/>
        <c:scaling>
          <c:orientation val="minMax"/>
        </c:scaling>
        <c:axPos val="l"/>
        <c:majorGridlines/>
        <c:numFmt formatCode="0%" sourceLinked="1"/>
        <c:tickLblPos val="nextTo"/>
        <c:crossAx val="10501888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6"/>
  <c:chart>
    <c:autoTitleDeleted val="1"/>
    <c:plotArea>
      <c:layout/>
      <c:barChart>
        <c:barDir val="col"/>
        <c:grouping val="clustered"/>
        <c:axId val="66697088"/>
        <c:axId val="66698624"/>
      </c:barChart>
      <c:catAx>
        <c:axId val="66697088"/>
        <c:scaling>
          <c:orientation val="minMax"/>
        </c:scaling>
        <c:delete val="1"/>
        <c:axPos val="b"/>
        <c:majorTickMark val="none"/>
        <c:tickLblPos val="none"/>
        <c:crossAx val="66698624"/>
        <c:crosses val="autoZero"/>
        <c:auto val="1"/>
        <c:lblAlgn val="ctr"/>
        <c:lblOffset val="100"/>
      </c:catAx>
      <c:valAx>
        <c:axId val="666986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6669708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Falta de personal de servicio35%</c:v>
                </c:pt>
                <c:pt idx="1">
                  <c:v>Problemas edilicios 15%</c:v>
                </c:pt>
                <c:pt idx="2">
                  <c:v>Falta de acompañamiento de los padres 50%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0.35000000000000003</c:v>
                </c:pt>
                <c:pt idx="1">
                  <c:v>0.15000000000000002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Falta de personal de servicio35%</c:v>
                </c:pt>
                <c:pt idx="1">
                  <c:v>Problemas edilicios 15%</c:v>
                </c:pt>
                <c:pt idx="2">
                  <c:v>Falta de acompañamiento de los padres 50%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Falta de personal de servicio35%</c:v>
                </c:pt>
                <c:pt idx="1">
                  <c:v>Problemas edilicios 15%</c:v>
                </c:pt>
                <c:pt idx="2">
                  <c:v>Falta de acompañamiento de los padres 50%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cat>
            <c:strRef>
              <c:f>Hoja1!$A$2:$A$6</c:f>
              <c:strCache>
                <c:ptCount val="3"/>
                <c:pt idx="0">
                  <c:v>Falta de personal de servicio35%</c:v>
                </c:pt>
                <c:pt idx="1">
                  <c:v>Problemas edilicios 15%</c:v>
                </c:pt>
                <c:pt idx="2">
                  <c:v>Falta de acompañamiento de los padres 50%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</c:numCache>
            </c:numRef>
          </c:val>
        </c:ser>
        <c:overlap val="100"/>
        <c:axId val="68522752"/>
        <c:axId val="68524288"/>
      </c:barChart>
      <c:catAx>
        <c:axId val="68522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aseline="0"/>
            </a:pPr>
            <a:endParaRPr lang="es-ES"/>
          </a:p>
        </c:txPr>
        <c:crossAx val="68524288"/>
        <c:crosses val="autoZero"/>
        <c:auto val="1"/>
        <c:lblAlgn val="ctr"/>
        <c:lblOffset val="100"/>
      </c:catAx>
      <c:valAx>
        <c:axId val="68524288"/>
        <c:scaling>
          <c:orientation val="minMax"/>
        </c:scaling>
        <c:axPos val="l"/>
        <c:majorGridlines/>
        <c:numFmt formatCode="0%" sourceLinked="1"/>
        <c:tickLblPos val="nextTo"/>
        <c:crossAx val="6852275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1B0B97-B6A3-47A4-9C34-BB220A69E035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D509C5-3456-4DCB-A5E6-31CD673975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F9F50-DA77-4904-A67D-2107957155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925DF-1C77-46F7-9DFF-8369413FD0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1578D-CA21-4E5A-AD92-85DF05EF1F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837AA-DD8B-461F-B0BE-13902E2376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BA033-E8F5-4921-80A6-F58DD8F2F5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10912-E615-4F36-84C4-37DD23F57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EE50B-45AC-4D36-897C-790C1F130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E920A-DD75-4E2B-972C-DEE99A0E2C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57772-C32F-457B-A7C7-DDE0F75C0E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8A062-49C6-46D2-B364-11D73C800F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CAAAA-671D-46D2-9E86-C5F9652900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7B4FA-53EF-4938-87C5-AA47CC315E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05B97-902C-489B-A0DA-FDEBE9536C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80B74-8948-4CB8-B532-1023EAF16C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4C8F3-A608-45B4-9135-1977738663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9DDEC-5F1E-4202-9E99-51FA5B23A3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3C0A4-E5D9-49DC-B990-8D6304F11B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2EE0-E057-4251-AA28-C3359B37A7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9FC3A-0987-45C5-87F4-BA1B5B5450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CA465-FDAC-4B2B-8D55-64CD06360B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2145-6840-4998-AC6F-4C5BA743D1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BC070-6E72-4E6F-996D-1484662044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18296-A4AE-42B0-9919-1647C5BACD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6E280-418C-4460-B450-C84E8754E9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19241D-6A67-466A-B77A-0F769F308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7F736-343E-4DEE-8BEB-3F58381A82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F55D5-F142-444F-93F7-263382C8FE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15856-6C4C-4048-AF66-03695918ED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3B457-FC57-46FB-AD57-4D26A66282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B7A17-8CB5-4B49-86D7-A63ABF9568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8F8B4-6060-4E3F-A9FC-5E1ED474E3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3A5E0-6EBC-4BDE-9BE2-AFE69F2559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D3AD-A0E0-447D-9601-B1734A52781E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745A-2EF2-463B-BDAD-43E8FD9DA7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3F70-A54C-42E9-A275-9221ACBF63DE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C0E9-ADB9-41AD-B807-4FA6632781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E7B4-8F6D-4A79-9F68-F31E97C3BC1E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4517-4B39-4981-8DFC-799096D1DA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202E-7159-4206-B70B-9033F1FB8300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C85D-E022-4E01-81DB-D744C9C27D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8F60-2177-4441-9D4C-1388991A5048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F3A5-51DE-440B-80F7-239C710601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0744-4270-41B6-A402-A6C48D334024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CCE0-A26E-438F-A84B-341583EEFB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3D2D-B198-4966-8F3C-259BA88CA05A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5CD5-DF47-4408-8D8B-7242E65A3B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D518-50C3-4992-8A38-2DF8888ADD4D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8CB1-1E90-4C78-9C8D-3D464E5E2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6B32-144B-4B6F-A822-1D2ABCF2805B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A632-9C77-49AB-897F-A8180B5102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44EE-81C8-40AB-9372-90FDE44465BF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4237-EC5F-4CE6-B3C3-703CDD7D22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5C24-9024-4B5D-9BC8-8AC96AB9EAF2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90E7-6427-4E01-B584-7D1682B83D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5F1F3-715F-4280-AF3E-31578B950315}" type="datetimeFigureOut">
              <a:rPr lang="es-ES"/>
              <a:pPr>
                <a:defRPr/>
              </a:pPr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B2FF2-03FF-4C72-9F6D-8A963A9FCC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Caratula Inicial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Subtítulo"/>
          <p:cNvSpPr>
            <a:spLocks noGrp="1"/>
          </p:cNvSpPr>
          <p:nvPr>
            <p:ph type="ctrTitle"/>
          </p:nvPr>
        </p:nvSpPr>
        <p:spPr>
          <a:xfrm>
            <a:off x="2268538" y="1412875"/>
            <a:ext cx="6500812" cy="1470025"/>
          </a:xfrm>
        </p:spPr>
        <p:txBody>
          <a:bodyPr/>
          <a:lstStyle/>
          <a:p>
            <a:pPr eaLnBrk="1" hangingPunct="1"/>
            <a:r>
              <a:rPr lang="es-ES" sz="2900" b="1" dirty="0" smtClean="0">
                <a:solidFill>
                  <a:srgbClr val="E4007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JORNADA DE SISTEMATIZACIÓN/ METAEVALUACIÓN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3429000" y="40481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EFECTOS DEL PROCESO EN LA DINÁMICA ESCOLAR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543550"/>
          </a:xfrm>
        </p:spPr>
        <p:txBody>
          <a:bodyPr rtlCol="0">
            <a:normAutofit fontScale="85000" lnSpcReduction="20000"/>
          </a:bodyPr>
          <a:lstStyle/>
          <a:p>
            <a:pPr marL="442800" indent="-442800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itchFamily="2" charset="2"/>
              <a:buChar char="Ø"/>
              <a:defRPr/>
            </a:pPr>
            <a:r>
              <a:rPr lang="es-ES_tradnl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los </a:t>
            </a:r>
            <a:r>
              <a:rPr lang="es-ES_tradnl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NENIS </a:t>
            </a:r>
            <a:r>
              <a:rPr lang="es-ES_tradnl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manifiestan que los efectos del IACE en la dinámica escolar fueron muy positivos: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Se generó un clima cooperativo y participativo. 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Hubo intercambio de metodologías de trabajo, de experiencias para abordar temas similares. 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E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El espacio compartido para el intercambio fue muy bueno, pues posibilitó fortalecer los vínculos y la búsqueda de cambios. Se profundizó </a:t>
            </a: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el diálogo entre pares.</a:t>
            </a:r>
            <a:endParaRPr lang="es-AR" altLang="es-ES" sz="22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El IACE Permitió detectar falencias y problemáticas que no habían considerado antes; </a:t>
            </a: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repensar las prácticas docentes, sus fortalezas y debilidades.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AR" altLang="es-ES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Los docentes pudieron mirarse y reflexionar sobre la propia labor diaria.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Se pudieron revisar las estrategias y buscar soluciones a los problemas detectados.</a:t>
            </a: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En </a:t>
            </a:r>
            <a:r>
              <a:rPr lang="es-ES_tradnl" altLang="es-A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algunos casos se </a:t>
            </a: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observa un </a:t>
            </a:r>
            <a:r>
              <a:rPr lang="es-ES_tradnl" altLang="es-A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mayor nivel de compromiso en las prácticas </a:t>
            </a: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cotidianas. “Algunas prácticas docentes cambiaron, hubo intercambio de metodologías y estrategias entre las docentes”.</a:t>
            </a:r>
            <a:endParaRPr lang="es-AR" altLang="es-AR" sz="2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850900" lvl="1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El IACE permitió </a:t>
            </a:r>
            <a:r>
              <a:rPr lang="es-ES_tradnl" altLang="es-AR" sz="22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observar y reflexionar sobre las necesidades reales del nivel y del edificio. </a:t>
            </a:r>
            <a:endParaRPr lang="es-AR" altLang="es-ES" sz="22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Arial Unicode MS" panose="020B0604020202020204" pitchFamily="34" charset="-128"/>
              <a:buChar char="-"/>
              <a:defRPr/>
            </a:pPr>
            <a:endParaRPr lang="es-AR" alt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429000" y="428625"/>
            <a:ext cx="5357813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EFECTOS EN EL VÍNCULO JARDÍN - FAMILIARES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107950" y="1428750"/>
            <a:ext cx="8713788" cy="5400675"/>
          </a:xfrm>
        </p:spPr>
        <p:txBody>
          <a:bodyPr/>
          <a:lstStyle/>
          <a:p>
            <a:pPr marL="441325" indent="-4413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todos los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dicen que los efectos del IACE en el vínculo con las familias fueron muy positivos, y que para ello fue útil la encuesta. Algunas especificaciones: </a:t>
            </a:r>
            <a:endParaRPr 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Sirvió para conocer la opinión de los padres y detectar algunos problemas.</a:t>
            </a: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Generó con las familias un acercamiento participativo, colaborativo.</a:t>
            </a: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Hubo b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uen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recibimiento de las familias y de los niños.</a:t>
            </a: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Fue muy positivo </a:t>
            </a:r>
            <a:r>
              <a:rPr lang="es-ES_tradnl" sz="200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vivenciar</a:t>
            </a:r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otro aspecto de la visión que  los padres tienen del jardín, abriendo la posibilidad de un mayor acercamiento a él.</a:t>
            </a: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Permitió conocer las expectativas de los padres sobre la educación de sus hijos.</a:t>
            </a:r>
          </a:p>
          <a:p>
            <a:pPr marL="841375" lvl="1" indent="-441325" algn="just" eaLnBrk="1" hangingPunct="1">
              <a:buClr>
                <a:srgbClr val="EC779E"/>
              </a:buClr>
              <a:buSzPct val="150000"/>
            </a:pPr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En un jardín expresaron que se pudieron conocer las opiniones de las familias pero no hubo incidencia en el vínculo.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571875" y="500063"/>
            <a:ext cx="5357813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OTROS EFECTOS</a:t>
            </a:r>
            <a:r>
              <a:rPr lang="es-ES_tradnl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14313" y="1214438"/>
            <a:ext cx="8678862" cy="5472112"/>
          </a:xfrm>
        </p:spPr>
        <p:txBody>
          <a:bodyPr/>
          <a:lstStyle/>
          <a:p>
            <a:pPr marL="441325" indent="-441325" algn="just" eaLnBrk="1" hangingPunct="1">
              <a:buClr>
                <a:srgbClr val="EC779E"/>
              </a:buClr>
              <a:buFont typeface="Wingdings" pitchFamily="2" charset="2"/>
              <a:buChar char="Ø"/>
            </a:pP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Algunos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manifestaron otros efectos referidos a la aplicación del IACE:</a:t>
            </a:r>
          </a:p>
          <a:p>
            <a:pPr marL="841375" lvl="1" indent="-441325" algn="just" eaLnBrk="1" hangingPunct="1">
              <a:buClr>
                <a:srgbClr val="EC779E"/>
              </a:buClr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“Permitió poner a la vista algunas dificultades de los docentes, carencia de las familias y necesidades casi urgentes de los niños”</a:t>
            </a:r>
          </a:p>
          <a:p>
            <a:pPr marL="841375" lvl="1" indent="-441325" algn="just" eaLnBrk="1" hangingPunct="1">
              <a:buClr>
                <a:srgbClr val="EC779E"/>
              </a:buClr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“Se vio el interés del docente por mejorar, asumir errores y comprometerse al cambio”.</a:t>
            </a:r>
            <a:endParaRPr lang="es-A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41375" lvl="1" indent="-441325" algn="just" eaLnBrk="1" hangingPunct="1">
              <a:buClr>
                <a:srgbClr val="EC779E"/>
              </a:buClr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“Fue bueno el hecho de poder compartir / conversar sobre los problemas y buscar soluciones posibles y viables para resolverlos”.</a:t>
            </a:r>
          </a:p>
          <a:p>
            <a:pPr marL="841375" lvl="1" indent="-441325" algn="just" eaLnBrk="1" hangingPunct="1">
              <a:buClr>
                <a:srgbClr val="EC779E"/>
              </a:buClr>
            </a:pPr>
            <a:r>
              <a:rPr lang="es-ES_tradnl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“Fue muy enriquecedor poder compartir (o no) puntos de vista, poder confrontar opiniones y buscar una salida para solucionar los problemas”.</a:t>
            </a:r>
            <a:endParaRPr lang="es-A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3500438" y="500063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SUGERENCIAS PARA MEJORAR LA APLICACIÓN DEL IACE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313" y="1803400"/>
            <a:ext cx="8715375" cy="5054600"/>
          </a:xfrm>
        </p:spPr>
        <p:txBody>
          <a:bodyPr rtlCol="0">
            <a:normAutofit lnSpcReduction="10000"/>
          </a:bodyPr>
          <a:lstStyle/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altLang="es-AR" sz="22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Trabajar en forma conjunta con la primaria.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La capacitación debiera ser para todas las docentes no solo para integrantes del Grupo Promotor. 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Realizar un encuentro por mes.</a:t>
            </a:r>
            <a:endParaRPr lang="es-AR" sz="2200" dirty="0" smtClean="0">
              <a:latin typeface="Arial" pitchFamily="34" charset="0"/>
              <a:cs typeface="Arial" pitchFamily="34" charset="0"/>
            </a:endParaRP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Incluir un Marco teórico más rico para las temáticas planteadas en los problemas priorizados .</a:t>
            </a:r>
            <a:endParaRPr lang="es-AR" sz="2200" dirty="0" smtClean="0">
              <a:latin typeface="Arial" pitchFamily="34" charset="0"/>
              <a:cs typeface="Arial" pitchFamily="34" charset="0"/>
            </a:endParaRP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Aplicarlo a principio de año para poner en práctica los proyectos y ver los logros de su implementación.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Proporcionar líneas de acción pertinentes a seguir para mejorar la calidad educativa: “el plan de acción”, después cada institución propondría las actividades que ayuden a sostener esa línea.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Revisar la encuesta a familiares: que sea de fácil lectura y comprensión, algunas pregunta molestan a los padres (nivel educativo). (Expresado por 1 jardín). 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AR" sz="2200" dirty="0" smtClean="0">
              <a:latin typeface="Arial" pitchFamily="34" charset="0"/>
              <a:cs typeface="Arial" pitchFamily="34" charset="0"/>
            </a:endParaRP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ES_tradnl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2268538" y="3643313"/>
            <a:ext cx="5929312" cy="1431925"/>
          </a:xfrm>
        </p:spPr>
        <p:txBody>
          <a:bodyPr lIns="0" tIns="0" rIns="0" bIns="0" anchor="t"/>
          <a:lstStyle/>
          <a:p>
            <a:pPr eaLnBrk="1" hangingPunct="1"/>
            <a:r>
              <a:rPr lang="es-AR" sz="3000" b="1" dirty="0" smtClean="0">
                <a:solidFill>
                  <a:srgbClr val="798D5F"/>
                </a:solidFill>
                <a:latin typeface="Arial Narrow" pitchFamily="34" charset="0"/>
              </a:rPr>
              <a:t>SÍNTESIS DE LOS PLANES DE ACCIÓN PARA  LA MEJORA DE LA CALIDAD EDUCATIVA</a:t>
            </a:r>
            <a:br>
              <a:rPr lang="es-AR" sz="3000" b="1" dirty="0" smtClean="0">
                <a:solidFill>
                  <a:srgbClr val="798D5F"/>
                </a:solidFill>
                <a:latin typeface="Arial Narrow" pitchFamily="34" charset="0"/>
              </a:rPr>
            </a:br>
            <a:r>
              <a:rPr lang="es-AR" sz="2000" b="1" dirty="0" smtClean="0">
                <a:solidFill>
                  <a:srgbClr val="798D5F"/>
                </a:solidFill>
                <a:latin typeface="Arial Narrow" pitchFamily="34" charset="0"/>
              </a:rPr>
              <a:t>(Se sintetizaron y calcularon porcentajes sobre los </a:t>
            </a:r>
            <a:r>
              <a:rPr lang="es-AR" sz="2000" b="1" dirty="0" smtClean="0">
                <a:solidFill>
                  <a:srgbClr val="798D5F"/>
                </a:solidFill>
                <a:latin typeface="Arial Narrow" pitchFamily="34" charset="0"/>
              </a:rPr>
              <a:t>12 planes </a:t>
            </a:r>
            <a:r>
              <a:rPr lang="es-AR" sz="2000" b="1" dirty="0" smtClean="0">
                <a:solidFill>
                  <a:srgbClr val="798D5F"/>
                </a:solidFill>
                <a:latin typeface="Arial Narrow" pitchFamily="34" charset="0"/>
              </a:rPr>
              <a:t>recibidos)</a:t>
            </a:r>
            <a:endParaRPr lang="es-ES" sz="3000" b="1" dirty="0" smtClean="0">
              <a:solidFill>
                <a:srgbClr val="798D5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2268538" y="3068638"/>
            <a:ext cx="5929312" cy="1431925"/>
          </a:xfrm>
        </p:spPr>
        <p:txBody>
          <a:bodyPr lIns="0" tIns="0" rIns="0" bIns="0" anchor="t"/>
          <a:lstStyle/>
          <a:p>
            <a:pPr eaLnBrk="1" hangingPunct="1"/>
            <a: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  <a:t>Dimensión I: Logros y trayectorias de los alumnos.</a:t>
            </a:r>
            <a:r>
              <a:rPr lang="es-ES" sz="2400" b="1" smtClean="0">
                <a:solidFill>
                  <a:srgbClr val="798D5F"/>
                </a:solidFill>
                <a:latin typeface="Arial Narrow" pitchFamily="34" charset="0"/>
              </a:rPr>
              <a:t/>
            </a:r>
            <a:br>
              <a:rPr lang="es-ES" sz="2400" b="1" smtClean="0">
                <a:solidFill>
                  <a:srgbClr val="798D5F"/>
                </a:solidFill>
                <a:latin typeface="Arial Narrow" pitchFamily="34" charset="0"/>
              </a:rPr>
            </a:br>
            <a:endParaRPr lang="es-ES" sz="2000" b="1" smtClean="0">
              <a:solidFill>
                <a:srgbClr val="E4007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57563" y="476250"/>
            <a:ext cx="5535612" cy="5000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2400" b="1" dirty="0">
                <a:solidFill>
                  <a:srgbClr val="798D5F"/>
                </a:solidFill>
                <a:ea typeface="+mj-ea"/>
              </a:rPr>
              <a:t>DIMENSIÓN I: PROBLEMAS PRIORIZADOS </a:t>
            </a:r>
            <a:r>
              <a:rPr lang="es-MX" altLang="es-ES" sz="2400" b="1" dirty="0">
                <a:solidFill>
                  <a:srgbClr val="798D5F"/>
                </a:solidFill>
                <a:ea typeface="+mj-ea"/>
              </a:rPr>
              <a:t/>
            </a:r>
            <a:br>
              <a:rPr lang="es-MX" altLang="es-ES" sz="2400" b="1" dirty="0">
                <a:solidFill>
                  <a:srgbClr val="798D5F"/>
                </a:solidFill>
                <a:ea typeface="+mj-ea"/>
              </a:rPr>
            </a:br>
            <a:endParaRPr lang="es-ES" sz="2400" b="1" dirty="0">
              <a:solidFill>
                <a:srgbClr val="798D5F"/>
              </a:solidFill>
              <a:ea typeface="+mj-ea"/>
            </a:endParaRPr>
          </a:p>
        </p:txBody>
      </p:sp>
      <p:graphicFrame>
        <p:nvGraphicFramePr>
          <p:cNvPr id="15" name="2 Gráfico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9787006" cy="66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1871980" y="1853882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57563" y="476250"/>
            <a:ext cx="5535612" cy="5000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2400" b="1" dirty="0">
                <a:solidFill>
                  <a:srgbClr val="798D5F"/>
                </a:solidFill>
                <a:ea typeface="+mj-ea"/>
              </a:rPr>
              <a:t>DIMENSIÓN I: </a:t>
            </a:r>
            <a:r>
              <a:rPr lang="es-MX" altLang="es-ES" sz="2400" b="1" dirty="0">
                <a:solidFill>
                  <a:srgbClr val="798D5F"/>
                </a:solidFill>
                <a:ea typeface="+mj-ea"/>
              </a:rPr>
              <a:t>LOGROS Y TRAYECTORIAS EDUCATIVAS DE LOS ALUMNOS</a:t>
            </a:r>
            <a:br>
              <a:rPr lang="es-MX" altLang="es-ES" sz="2400" b="1" dirty="0">
                <a:solidFill>
                  <a:srgbClr val="798D5F"/>
                </a:solidFill>
                <a:ea typeface="+mj-ea"/>
              </a:rPr>
            </a:br>
            <a:endParaRPr lang="es-ES" sz="2400" b="1" dirty="0">
              <a:solidFill>
                <a:srgbClr val="798D5F"/>
              </a:solidFill>
              <a:ea typeface="+mj-e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20838"/>
          <a:ext cx="9144000" cy="5237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760"/>
                <a:gridCol w="5516240"/>
              </a:tblGrid>
              <a:tr h="392829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</a:tr>
              <a:tr h="4844333">
                <a:tc>
                  <a:txBody>
                    <a:bodyPr/>
                    <a:lstStyle/>
                    <a:p>
                      <a:pPr marL="3429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Dificultades</a:t>
                      </a:r>
                      <a:r>
                        <a:rPr lang="es-ES_tradnl" sz="1800" b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 relación a las normas y convivencia (25%):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3429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Actitud negativa y falta de aceptación y cumplimiento e internalización de las normas de convivencia. (20%)</a:t>
                      </a:r>
                    </a:p>
                    <a:p>
                      <a:pPr marL="3429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Ausencia 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y obligaciones educativas. Falta de hábitos de  trabajo. (5%)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_tradnl" sz="18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18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18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Realizar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juegos reglados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Elaborar reglas de comportamiento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Trabajos grupales para aplicación de normas de convivencia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Realización de los  siguientes talleres: Conozco las reglas y normas de mi jardín.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Estrategias musicales y lúdicas para la construcción de la norma.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Relatos de cuentos y música.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Manualidades Creativas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Videos de concientización</a:t>
                      </a:r>
                      <a:endParaRPr lang="es-AR" sz="1800" b="0" i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/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3357563" y="142875"/>
            <a:ext cx="55356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I: </a:t>
            </a:r>
            <a:r>
              <a:rPr lang="es-MX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LOGROS Y TRAYECTORIAS EDUCATIVAS DE LOS ALUMNOS (cont.)</a:t>
            </a:r>
            <a:br>
              <a:rPr lang="es-MX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</a:b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4438"/>
          <a:ext cx="9144000" cy="5628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54"/>
                <a:gridCol w="5786446"/>
              </a:tblGrid>
              <a:tr h="346758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24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Dificultades en la oralidad (25%)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Dificultades de dicción , pronunciación, fonética, construcción de oraciones, escaso vocabulario y uso  del lenguaje. (10%)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Dificultad para interpretar consignas, y mantener escucha atenta. (10%)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Falta de interés por la lectura, la  lengua escrita y por su producción.  (5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18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18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Juegos orales: oficios, títeres, poesías, canciones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Juegos simbólicos verbales, cuenta cosas, adivinanzas, onomatopeyas, trabalenguas, descubrir el personaje, en la escuela y la casa</a:t>
                      </a:r>
                      <a:r>
                        <a:rPr lang="es-ES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ES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Creación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 cuentos gigantes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Carteleras orales con la participación de niños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Participación en actos escolares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Fomentar la reflexión 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7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Participación activa en conversaciones utilizando estrategias variadas: 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Trabajo de la lengua escrita a través de actividades significativas donde el alumno pueda visualizar el sentido de la lengua escrita. </a:t>
                      </a:r>
                      <a:endParaRPr lang="es-AR" sz="17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AR" sz="17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que motiven a los niños disfrutar del mudo literario.</a:t>
                      </a:r>
                    </a:p>
                  </a:txBody>
                  <a:tcPr marL="91442" marR="91442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57563" y="476250"/>
            <a:ext cx="5535612" cy="5000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2400" b="1" dirty="0">
                <a:solidFill>
                  <a:srgbClr val="798D5F"/>
                </a:solidFill>
                <a:ea typeface="+mj-ea"/>
              </a:rPr>
              <a:t>DIMENSIÓN I: </a:t>
            </a:r>
            <a:r>
              <a:rPr lang="es-MX" altLang="es-ES" sz="2400" b="1" dirty="0">
                <a:solidFill>
                  <a:srgbClr val="798D5F"/>
                </a:solidFill>
                <a:ea typeface="+mj-ea"/>
              </a:rPr>
              <a:t>LOGROS Y TRAYECTORIAS EDUCATIVAS DE LOS ALUMNOS (cont.)</a:t>
            </a:r>
            <a:br>
              <a:rPr lang="es-MX" altLang="es-ES" sz="2400" b="1" dirty="0">
                <a:solidFill>
                  <a:srgbClr val="798D5F"/>
                </a:solidFill>
                <a:ea typeface="+mj-ea"/>
              </a:rPr>
            </a:br>
            <a:endParaRPr lang="es-ES" sz="2400" b="1" dirty="0">
              <a:solidFill>
                <a:srgbClr val="798D5F"/>
              </a:solidFill>
              <a:ea typeface="+mj-e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20838"/>
          <a:ext cx="9144000" cy="5247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759"/>
                <a:gridCol w="5516241"/>
              </a:tblGrid>
              <a:tr h="374944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</a:tr>
              <a:tr h="4862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Inasistencias</a:t>
                      </a:r>
                      <a:r>
                        <a:rPr lang="es-ES_tradnl" sz="1800" b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y llegadas tarde (17%):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Incumplimiento del horario e inasistencia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 reiteradas </a:t>
                      </a: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s-ES_tradnl" sz="1800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20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20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Tabla de doble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entrada para registrar la asistencia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Reunión informativa para comunicar el reglamento interno de la Institución.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Explicación acerca de las inasistencias y llegadas tardes que inciden en el proceso de aprendizaje del alumno.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AR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Concientizar a padres sobre la importancia de la asistencia y cumplimiento del horario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2268538" y="4068763"/>
            <a:ext cx="5929312" cy="1431925"/>
          </a:xfrm>
        </p:spPr>
        <p:txBody>
          <a:bodyPr lIns="0" tIns="0" rIns="0" bIns="0" anchor="t"/>
          <a:lstStyle/>
          <a:p>
            <a:pPr eaLnBrk="1" hangingPunct="1"/>
            <a:r>
              <a:rPr lang="es-ES_tradnl" sz="3200" b="1" dirty="0" smtClean="0">
                <a:solidFill>
                  <a:srgbClr val="9A6979"/>
                </a:solidFill>
                <a:latin typeface="Arial Narrow" pitchFamily="34" charset="0"/>
              </a:rPr>
              <a:t>COBERTURA Y ALCANCE DE LA APLICACIÓN DEL </a:t>
            </a:r>
            <a:r>
              <a:rPr lang="es-ES_tradnl" sz="3200" b="1" dirty="0" smtClean="0">
                <a:solidFill>
                  <a:srgbClr val="9A6979"/>
                </a:solidFill>
                <a:latin typeface="Arial Narrow" pitchFamily="34" charset="0"/>
              </a:rPr>
              <a:t>IACE</a:t>
            </a:r>
            <a:endParaRPr lang="es-ES" sz="3200" b="1" dirty="0" smtClean="0">
              <a:solidFill>
                <a:srgbClr val="9A697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357563" y="476250"/>
            <a:ext cx="5535612" cy="5000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Aft>
                <a:spcPts val="0"/>
              </a:spcAft>
              <a:defRPr/>
            </a:pPr>
            <a:r>
              <a:rPr lang="es-ES" altLang="es-ES" sz="2400" b="1" dirty="0">
                <a:solidFill>
                  <a:srgbClr val="798D5F"/>
                </a:solidFill>
                <a:ea typeface="+mj-ea"/>
              </a:rPr>
              <a:t>DIMENSIÓN I: </a:t>
            </a:r>
            <a:r>
              <a:rPr lang="es-MX" altLang="es-ES" sz="2400" b="1" dirty="0">
                <a:solidFill>
                  <a:srgbClr val="798D5F"/>
                </a:solidFill>
                <a:ea typeface="+mj-ea"/>
              </a:rPr>
              <a:t>LOGROS Y TRAYECTORIAS EDUCATIVAS DE LOS ALUMNOS (cont.)</a:t>
            </a:r>
            <a:br>
              <a:rPr lang="es-MX" altLang="es-ES" sz="2400" b="1" dirty="0">
                <a:solidFill>
                  <a:srgbClr val="798D5F"/>
                </a:solidFill>
                <a:ea typeface="+mj-ea"/>
              </a:rPr>
            </a:br>
            <a:endParaRPr lang="es-ES" sz="2400" b="1" dirty="0">
              <a:solidFill>
                <a:srgbClr val="798D5F"/>
              </a:solidFill>
              <a:ea typeface="+mj-ea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20838"/>
          <a:ext cx="9144000" cy="5247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759"/>
                <a:gridCol w="5516241"/>
              </a:tblGrid>
              <a:tr h="374944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</a:t>
                      </a: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</a:tr>
              <a:tr h="4862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Bajo rendimiento en el área de matemática: 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(8%)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Escasa participación e involucramiento de las familias en la educación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de sus hijos (25%)</a:t>
                      </a: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18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18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AR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Incorporar juegos matemáticos en el período de Juego trabajo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-Talleres con padres para la elaboración de juegos matemáticos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AR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Reunión</a:t>
                      </a:r>
                      <a:r>
                        <a:rPr lang="es-AR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y talleres con los padres (escuela para padres)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AR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Encuentros y juegos involucrando a la familia (Matro Gimnasia)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es-AR" sz="1800" b="0" kern="1200" baseline="0" dirty="0" smtClean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None/>
                      </a:pPr>
                      <a:endParaRPr lang="es-AR" sz="1800" b="0" kern="1200" baseline="0" dirty="0" smtClean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2" marR="91442" marT="45702" marB="4570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8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2000250" y="3068638"/>
            <a:ext cx="6429375" cy="1789112"/>
          </a:xfrm>
        </p:spPr>
        <p:txBody>
          <a:bodyPr lIns="0" tIns="0" rIns="0" bIns="0" anchor="t"/>
          <a:lstStyle/>
          <a:p>
            <a:pPr eaLnBrk="1" hangingPunct="1"/>
            <a: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  <a:t>Dimensión II: Gestión pedagógica, perfiles</a:t>
            </a:r>
            <a:b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</a:br>
            <a: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  <a:t> y desempeños docentes.</a:t>
            </a:r>
            <a:r>
              <a:rPr lang="es-ES" sz="3000" b="1" smtClean="0">
                <a:solidFill>
                  <a:srgbClr val="798D5F"/>
                </a:solidFill>
                <a:latin typeface="Arial Narrow" pitchFamily="34" charset="0"/>
              </a:rPr>
              <a:t/>
            </a:r>
            <a:br>
              <a:rPr lang="es-ES" sz="3000" b="1" smtClean="0">
                <a:solidFill>
                  <a:srgbClr val="798D5F"/>
                </a:solidFill>
                <a:latin typeface="Arial Narrow" pitchFamily="34" charset="0"/>
              </a:rPr>
            </a:br>
            <a:endParaRPr lang="es-ES" sz="2000" b="1" smtClean="0">
              <a:solidFill>
                <a:srgbClr val="798D5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536950" y="71438"/>
            <a:ext cx="5607050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0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II: </a:t>
            </a:r>
            <a:r>
              <a:rPr lang="es-AR" altLang="es-ES" sz="20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GESTIÓN PEDAGÓGICA, PERFILES Y DESEMPEÑOS DOCENTES </a:t>
            </a:r>
            <a:endParaRPr lang="es-ES" sz="20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28677" name="7 Rectángulo"/>
          <p:cNvSpPr>
            <a:spLocks noChangeArrowheads="1"/>
          </p:cNvSpPr>
          <p:nvPr/>
        </p:nvSpPr>
        <p:spPr bwMode="auto">
          <a:xfrm>
            <a:off x="7451725" y="90805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b="1">
                <a:solidFill>
                  <a:srgbClr val="798D5F"/>
                </a:solidFill>
              </a:rPr>
              <a:t> </a:t>
            </a:r>
            <a:endParaRPr lang="es-AR">
              <a:latin typeface="Calibri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71625"/>
          <a:ext cx="9144000" cy="5298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7153"/>
                <a:gridCol w="4796847"/>
              </a:tblGrid>
              <a:tr h="543328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4934">
                <a:tc>
                  <a:txBody>
                    <a:bodyPr/>
                    <a:lstStyle/>
                    <a:p>
                      <a:pPr marL="360000" lvl="1" indent="-360000">
                        <a:buFontTx/>
                        <a:buChar char="-"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Falta /</a:t>
                      </a:r>
                      <a:r>
                        <a:rPr lang="es-ES_tradnl" sz="1800" b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_tradnl" sz="1800" b="1" kern="1200" baseline="0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indadecuación</a:t>
                      </a:r>
                      <a:r>
                        <a:rPr lang="es-ES_tradnl" sz="1800" b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de estrategias para enseñar límites, hábitos y normas (8%):</a:t>
                      </a:r>
                    </a:p>
                    <a:p>
                      <a:pPr marL="360000" lvl="1" indent="-360000">
                        <a:buFontTx/>
                        <a:buNone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Char char="-"/>
                      </a:pP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Falta de estrategias metodológicas y pedagógicas  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para subsanar las carencias de límites, hábitos y normas a través de los vínculos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que se generan en el 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jardín.</a:t>
                      </a:r>
                    </a:p>
                    <a:p>
                      <a:pPr marL="360000" lvl="1" indent="-360000">
                        <a:buFontTx/>
                        <a:buChar char="-"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Char char="-"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Char char="-"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Char char="-"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Char char="-"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1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18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18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lvl="1" indent="-360000">
                        <a:buFontTx/>
                        <a:buNone/>
                      </a:pP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Diagnóstico para recolectar información sobre conocimientos de conceptos como autoridad y autoritarismo y desarrollo evolutivo de los niños.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/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Debates sobre el 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el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rol docente.</a:t>
                      </a:r>
                    </a:p>
                    <a:p>
                      <a:pPr lvl="0">
                        <a:buFontTx/>
                        <a:buChar char="-"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735" name="1 Título"/>
          <p:cNvSpPr>
            <a:spLocks noGrp="1"/>
          </p:cNvSpPr>
          <p:nvPr>
            <p:ph type="title"/>
          </p:nvPr>
        </p:nvSpPr>
        <p:spPr>
          <a:xfrm>
            <a:off x="3357563" y="404813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400" b="1" dirty="0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II: </a:t>
            </a:r>
            <a:r>
              <a:rPr lang="es-AR" altLang="es-ES" sz="2400" b="1" dirty="0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GESTIÓN PEDAGÓGICA, PERFILES Y DESEMPEÑOS DOCENTES </a:t>
            </a:r>
            <a:endParaRPr lang="es-ES" sz="2400" b="1" dirty="0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536950" y="0"/>
            <a:ext cx="5607050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0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II: </a:t>
            </a:r>
            <a:r>
              <a:rPr lang="es-AR" altLang="es-ES" sz="20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GESTIÓN PEDAGÓGICA, PERFILES Y DESEMPEÑOS DOCENTES (cont.)</a:t>
            </a:r>
            <a:endParaRPr lang="es-ES" sz="20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33591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9144000" cy="5863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744"/>
                <a:gridCol w="5429256"/>
              </a:tblGrid>
              <a:tr h="437956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7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Carencia de trabajo colaborativo entre docentes (92%)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Desarticulación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 el nivel primario. Escaso compromiso y tiempo (50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Falta innovación pedagógica (42%)</a:t>
                      </a: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s-ES" sz="1900" b="0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s-ES" sz="1900" b="0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s-ES_tradnl" sz="2000" i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*Problemas de resolución interna a la</a:t>
                      </a:r>
                      <a:r>
                        <a:rPr lang="es-ES_tradnl" sz="2000" i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escuela</a:t>
                      </a:r>
                      <a:endParaRPr lang="es-ES_tradnl" sz="2000" i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s-ES" sz="1900" b="0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s-ES" sz="1900" b="0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Realizar el </a:t>
                      </a:r>
                      <a:r>
                        <a:rPr lang="es-ES" sz="1800" kern="1200" baseline="0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monitoreos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y seguimiento de actividades de articulación inter-niveles.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s-A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Encuentros </a:t>
                      </a:r>
                      <a:r>
                        <a:rPr kumimoji="0" lang="es-A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mensuales entre docentes del nivel y trimestrales entre docentes de ambos niveles.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Realizar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intercambios entre los directivos y docentes para aunar criterios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Facilitar 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espacios de reflexión sobre el niño que ingresa, transita, egresa de ambas instituciones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  <a:p>
                      <a:pPr lvl="0">
                        <a:buFontTx/>
                        <a:buNone/>
                      </a:pPr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Realizar capacitación docente en expresión corporal.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Realizar autoevaluación a carpeta abierta de planificación en reunión de personal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1 Título"/>
          <p:cNvSpPr>
            <a:spLocks noGrp="1"/>
          </p:cNvSpPr>
          <p:nvPr>
            <p:ph type="title"/>
          </p:nvPr>
        </p:nvSpPr>
        <p:spPr>
          <a:xfrm>
            <a:off x="2143125" y="2997200"/>
            <a:ext cx="6215063" cy="1431925"/>
          </a:xfrm>
        </p:spPr>
        <p:txBody>
          <a:bodyPr lIns="0" tIns="0" rIns="0" bIns="0" anchor="t"/>
          <a:lstStyle/>
          <a:p>
            <a:pPr eaLnBrk="1" hangingPunct="1"/>
            <a: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  <a:t>Dimensión III: </a:t>
            </a:r>
            <a:b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</a:br>
            <a:r>
              <a:rPr lang="es-ES" sz="4000" b="1" smtClean="0">
                <a:solidFill>
                  <a:srgbClr val="798D5F"/>
                </a:solidFill>
                <a:latin typeface="Arial Narrow" pitchFamily="34" charset="0"/>
              </a:rPr>
              <a:t>Desempeño y Gestión Institucional.</a:t>
            </a:r>
            <a:r>
              <a:rPr lang="es-ES" sz="3000" b="1" smtClean="0">
                <a:solidFill>
                  <a:srgbClr val="798D5F"/>
                </a:solidFill>
                <a:latin typeface="Arial Narrow" pitchFamily="34" charset="0"/>
              </a:rPr>
              <a:t/>
            </a:r>
            <a:br>
              <a:rPr lang="es-ES" sz="3000" b="1" smtClean="0">
                <a:solidFill>
                  <a:srgbClr val="798D5F"/>
                </a:solidFill>
                <a:latin typeface="Arial Narrow" pitchFamily="34" charset="0"/>
              </a:rPr>
            </a:br>
            <a:endParaRPr lang="es-ES" sz="2400" b="1" smtClean="0">
              <a:solidFill>
                <a:srgbClr val="798D5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357563" y="620713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III: </a:t>
            </a:r>
            <a:r>
              <a:rPr lang="es-AR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DESEMPEÑO Y GESTIÓN INSTITUCIONAL</a:t>
            </a: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214282" y="1357298"/>
          <a:ext cx="8929718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3357563" y="357188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DIMENSIÓN III: </a:t>
            </a:r>
            <a:r>
              <a:rPr lang="es-AR" altLang="es-ES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DESEMPEÑO Y GESTIÓN INSTITUCIONAL</a:t>
            </a: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68400"/>
          <a:ext cx="9036745" cy="5414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496"/>
                <a:gridCol w="5036249"/>
              </a:tblGrid>
              <a:tr h="383401"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priorizados*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  <a:tc>
                  <a:txBody>
                    <a:bodyPr/>
                    <a:lstStyle/>
                    <a:p>
                      <a:pPr marL="2397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Actividades propuestas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12889" marR="12889" marT="0" marB="0" anchor="ctr" horzOverflow="overflow"/>
                </a:tc>
              </a:tr>
              <a:tr h="4845799">
                <a:tc>
                  <a:txBody>
                    <a:bodyPr/>
                    <a:lstStyle/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Dificultades familiares</a:t>
                      </a:r>
                      <a:r>
                        <a:rPr lang="es-ES_tradnl" sz="1800" b="1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en relación a la participación institucional y el sostén de la escolaridad (50%):</a:t>
                      </a:r>
                      <a:endParaRPr lang="es-ES_tradnl" sz="1800" b="1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Escaso compromiso de las familias en el proceso de aprendizaje y</a:t>
                      </a: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participación </a:t>
                      </a: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en la vida institucional</a:t>
                      </a: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para superar diferentes problemáticas (de convivencia, aprendizaje)  (50</a:t>
                      </a:r>
                      <a:r>
                        <a:rPr lang="es-ES_tradnl" sz="1800" b="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%)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Falta de personal de servicio (35</a:t>
                      </a: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%)</a:t>
                      </a: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kern="1200" baseline="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Problemas edilicios (15%)</a:t>
                      </a: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b="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0000" marR="0" lvl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_tradnl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1" marB="45731"/>
                </a:tc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Taller de encuentro con </a:t>
                      </a:r>
                      <a:r>
                        <a:rPr lang="es-ES_tradnl" sz="1800" kern="1200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flias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., Equipo interdisciplinario,  docentes y alumnos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Derivaciones a gabinetes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-Jornada de reformulación del reglamento de convivencia.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Charlas informativas y talleres   para padres,  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Capacitación a padres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Talleres con padres para: confeccionar títeres,  libros de cuento,  juegos para resaltar el trabajo en equipo, la cooperación, la participación, entre otros. </a:t>
                      </a:r>
                      <a:endParaRPr lang="es-ES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Notas a autoridades pertinentes.</a:t>
                      </a:r>
                      <a:endParaRPr lang="es-AR" sz="1800" kern="1200" dirty="0" smtClean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43" marR="91443" marT="45731" marB="4573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3500438" y="14287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COMENTARIOS SOBRE LAS FORTALEZAS EVIDENCIADAS EN EL PROCESO</a:t>
            </a: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643563"/>
          </a:xfrm>
        </p:spPr>
        <p:txBody>
          <a:bodyPr rtlCol="0">
            <a:normAutofit fontScale="92500" lnSpcReduction="10000"/>
          </a:bodyPr>
          <a:lstStyle/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Favorecieron el intercambio de ideas y el establecimiento de acuerdos.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docentes lograron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consensos, acuerdos y propuestas de acción para solucionar las problemáticas.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trabajo en equipo permitió socializar otros  temas relacionados con el plan.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docentes l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ograron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hacer hincapié sobre los problemas que realmente les interesa trabajar.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notó el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compromiso docente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ante la tarea asumida.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Cada ejercicio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ayudó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crecer al plantel docente.</a:t>
            </a:r>
            <a:endParaRPr 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logró llegar a la visualización de  los problemas y la formulación conjunta de alternativas de solución.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pudo pensar en los recursos necesarios para superar los problemas.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Descubrieron fortalezas y debilidades de las docentes.</a:t>
            </a:r>
          </a:p>
          <a:p>
            <a:pPr marL="360000" indent="-360000">
              <a:buClr>
                <a:srgbClr val="7EA04F"/>
              </a:buClr>
              <a:buFont typeface="Wingdings" pitchFamily="2" charset="2"/>
              <a:buChar char="Ø"/>
              <a:defRPr/>
            </a:pP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s-A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vivenció</a:t>
            </a:r>
            <a:r>
              <a:rPr 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vínculo familia – jardín.</a:t>
            </a:r>
          </a:p>
          <a:p>
            <a:pPr marL="360000" indent="-360000">
              <a:buFont typeface="Wingdings" pitchFamily="2" charset="2"/>
              <a:buChar char="Ø"/>
              <a:defRPr/>
            </a:pPr>
            <a:endParaRPr 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AR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defRPr/>
            </a:pPr>
            <a:endParaRPr lang="es-AR" altLang="es-A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3500438" y="285750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COMENTARIOS SOBRE LASDIFICULTADES EN LA PROGRAMACIÓN DE LOS PLANES </a:t>
            </a: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42875" y="1557338"/>
            <a:ext cx="8820150" cy="5184775"/>
          </a:xfrm>
        </p:spPr>
        <p:txBody>
          <a:bodyPr rtlCol="0">
            <a:normAutofit lnSpcReduction="10000"/>
          </a:bodyPr>
          <a:lstStyle/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Hubo d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ificultades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formular los problemas como tales.</a:t>
            </a: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todos los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formularon problemas correspondientes a las tres dimensiones del IACE.</a:t>
            </a: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Hubo d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eficiencias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la formulación de objetivos (los suelen plantear como actividades y no siempre reflejan cambios).</a:t>
            </a: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se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especificaron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actividades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la mejora de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algunas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dificultades detectadas.</a:t>
            </a:r>
            <a:endParaRPr lang="es-ES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Algunas actividades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se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plantearon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tales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 incluían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verbo en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infinitivo en su formulación).</a:t>
            </a:r>
            <a:endParaRPr lang="es-AR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Faltaron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especificaciones acerca de cómo las actividades se vinculan con el logro de algunos objetivos y con algunos de los problemas planteados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(problema de coherencia interna del Plan).</a:t>
            </a:r>
            <a:endParaRPr lang="es-AR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Hubo d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ificultad </a:t>
            </a:r>
            <a:r>
              <a:rPr lang="es-ES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determinar el tiempo destinado a algunas actividades.</a:t>
            </a:r>
            <a:endParaRPr lang="es-AR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  <a:defRPr/>
            </a:pPr>
            <a:endParaRPr lang="es-AR" altLang="es-A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500438" y="428625"/>
            <a:ext cx="5357812" cy="78581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dirty="0" smtClean="0">
                <a:solidFill>
                  <a:srgbClr val="9A6979"/>
                </a:solidFill>
                <a:latin typeface="Arial" pitchFamily="34" charset="0"/>
                <a:cs typeface="Arial" pitchFamily="34" charset="0"/>
              </a:rPr>
              <a:t>ALCANCE DE LA APLICACIÓN, </a:t>
            </a:r>
            <a:br>
              <a:rPr lang="es-AR" altLang="es-ES" sz="2800" b="1" dirty="0" smtClean="0">
                <a:solidFill>
                  <a:srgbClr val="9A6979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solidFill>
                  <a:srgbClr val="9A697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solidFill>
                  <a:srgbClr val="9A6979"/>
                </a:solidFill>
                <a:latin typeface="Arial" pitchFamily="34" charset="0"/>
                <a:cs typeface="Arial" pitchFamily="34" charset="0"/>
              </a:rPr>
            </a:br>
            <a:endParaRPr lang="es-ES" sz="2400" b="1" dirty="0" smtClean="0">
              <a:solidFill>
                <a:srgbClr val="9A697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571625"/>
            <a:ext cx="7786687" cy="1873250"/>
          </a:xfrm>
        </p:spPr>
        <p:txBody>
          <a:bodyPr rtlCol="0">
            <a:normAutofit/>
          </a:bodyPr>
          <a:lstStyle/>
          <a:p>
            <a:pPr marL="542925" indent="-542925" algn="just" eaLnBrk="1" fontAlgn="auto" hangingPunct="1">
              <a:spcAft>
                <a:spcPts val="0"/>
              </a:spcAft>
              <a:buClr>
                <a:srgbClr val="91737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altLang="es-E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Cantidad total de jardines que aplicaron: 12, pertenecientes a las localidad de Posadas.</a:t>
            </a:r>
          </a:p>
          <a:p>
            <a:pPr marL="542925" indent="-542925" algn="just" eaLnBrk="1" fontAlgn="auto" hangingPunct="1">
              <a:spcAft>
                <a:spcPts val="0"/>
              </a:spcAft>
              <a:buClr>
                <a:srgbClr val="91737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AR" altLang="es-ES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AR" altLang="es-ES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85786" y="2714620"/>
          <a:ext cx="7643866" cy="32531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64545"/>
                <a:gridCol w="1893107"/>
                <a:gridCol w="1893107"/>
                <a:gridCol w="1893107"/>
              </a:tblGrid>
              <a:tr h="1026452">
                <a:tc>
                  <a:txBody>
                    <a:bodyPr/>
                    <a:lstStyle/>
                    <a:p>
                      <a:r>
                        <a:rPr lang="es-ES" sz="3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Año</a:t>
                      </a:r>
                      <a:endParaRPr lang="es-ES" sz="32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(Núcleos educativos de Nivel Inicial)</a:t>
                      </a:r>
                      <a:endParaRPr lang="es-AR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Docentes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Alumnos</a:t>
                      </a:r>
                      <a:endParaRPr lang="es-AR" sz="32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</a:tr>
              <a:tr h="586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11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265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3.823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</a:tr>
              <a:tr h="586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2014-2015</a:t>
                      </a:r>
                      <a:endParaRPr lang="es-AR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286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4.274</a:t>
                      </a:r>
                      <a:endParaRPr lang="es-AR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</a:tr>
              <a:tr h="586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endParaRPr lang="es-AR" sz="32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551</a:t>
                      </a:r>
                      <a:endParaRPr lang="es-AR" sz="32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32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es-AR" sz="32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8.097</a:t>
                      </a:r>
                      <a:endParaRPr lang="es-AR" sz="32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1 Título"/>
          <p:cNvSpPr>
            <a:spLocks noGrp="1"/>
          </p:cNvSpPr>
          <p:nvPr>
            <p:ph type="title"/>
          </p:nvPr>
        </p:nvSpPr>
        <p:spPr>
          <a:xfrm>
            <a:off x="2000250" y="3071813"/>
            <a:ext cx="6286500" cy="1785937"/>
          </a:xfrm>
        </p:spPr>
        <p:txBody>
          <a:bodyPr lIns="0" tIns="0" rIns="0" bIns="0" anchor="t"/>
          <a:lstStyle/>
          <a:p>
            <a:pPr eaLnBrk="1" hangingPunct="1"/>
            <a:r>
              <a:rPr lang="es-ES" sz="3200" b="1" smtClean="0">
                <a:solidFill>
                  <a:srgbClr val="E4007C"/>
                </a:solidFill>
                <a:latin typeface="Arial "/>
              </a:rPr>
              <a:t>COMENTARIOS CONCLUSIVOS.</a:t>
            </a:r>
            <a:br>
              <a:rPr lang="es-ES" sz="3200" b="1" smtClean="0">
                <a:solidFill>
                  <a:srgbClr val="E4007C"/>
                </a:solidFill>
                <a:latin typeface="Arial "/>
              </a:rPr>
            </a:br>
            <a:r>
              <a:rPr lang="es-ES" sz="3200" b="1" smtClean="0">
                <a:solidFill>
                  <a:srgbClr val="E4007C"/>
                </a:solidFill>
                <a:latin typeface="Arial "/>
              </a:rPr>
              <a:t>(ABRIENDO NUEVOS INTERROGANTES…)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3500438" y="285750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AR" sz="2400" b="1" smtClean="0">
                <a:solidFill>
                  <a:srgbClr val="798D5F"/>
                </a:solidFill>
                <a:latin typeface="Arial" pitchFamily="34" charset="0"/>
                <a:cs typeface="Arial" pitchFamily="34" charset="0"/>
              </a:rPr>
              <a:t>COMENTARIOS CONCLUSIVOS (Abriendo nuevos interrogantes…)</a:t>
            </a:r>
            <a:endParaRPr lang="es-ES" sz="2400" b="1" smtClean="0">
              <a:solidFill>
                <a:srgbClr val="798D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46085" name="2 Marcador de contenido"/>
          <p:cNvSpPr>
            <a:spLocks noGrp="1"/>
          </p:cNvSpPr>
          <p:nvPr>
            <p:ph idx="1"/>
          </p:nvPr>
        </p:nvSpPr>
        <p:spPr>
          <a:xfrm>
            <a:off x="71439" y="1214462"/>
            <a:ext cx="9001155" cy="5643562"/>
          </a:xfrm>
        </p:spPr>
        <p:txBody>
          <a:bodyPr/>
          <a:lstStyle/>
          <a:p>
            <a:pPr marL="358775" indent="-358775">
              <a:buClr>
                <a:srgbClr val="7EA04F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IACE constituyó un ejercicio interesante donde lo primordial fue debatir entre Institución, Docente, Alumno, contexto, comunidad, aprendizaje.</a:t>
            </a:r>
          </a:p>
          <a:p>
            <a:pPr marL="358775" indent="-358775">
              <a:buClr>
                <a:srgbClr val="7EA04F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logró discutir, analizar y rever las situaciones problemáticas en las distintas dimensiones.</a:t>
            </a:r>
          </a:p>
          <a:p>
            <a:pPr marL="358775" indent="-358775">
              <a:buClr>
                <a:srgbClr val="7EA04F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problemas priorizados evidencian un mayor grado de “ajuste” o “foco” en la dimensión I, concentrándose en su mayoría sobre determinados núcleos problemáticos. Para las dimensiones II y (particularmente) la III se evidencia </a:t>
            </a: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mayor </a:t>
            </a: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dispersión en los problemas priorizados.</a:t>
            </a:r>
          </a:p>
          <a:p>
            <a:pPr marL="358775" indent="-358775">
              <a:buClr>
                <a:srgbClr val="7EA04F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IACE sirvió mucho para acercar a las familias a la institución, con los talleres, encuestas, etc</a:t>
            </a: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58775" indent="-358775">
              <a:buClr>
                <a:srgbClr val="7EA04F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llamativo que en la dimensión III el 50% de los planes priorizaron como problema la “falta de compromiso familiar”, atribuyendo la problemática a las familias y sin incluir en la formulación la carencia de estrategias de la escuela para trabajar sobre el vínculo con las familias. Esto último sí aparece considerado en las actividades propuestas.</a:t>
            </a:r>
            <a:endParaRPr lang="es-A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8775" indent="-358775">
              <a:buClr>
                <a:srgbClr val="7EA04F"/>
              </a:buClr>
              <a:buNone/>
            </a:pPr>
            <a:endParaRPr 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Imagen" descr="1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1 Título"/>
          <p:cNvSpPr>
            <a:spLocks noGrp="1"/>
          </p:cNvSpPr>
          <p:nvPr>
            <p:ph type="title"/>
          </p:nvPr>
        </p:nvSpPr>
        <p:spPr>
          <a:xfrm>
            <a:off x="2268538" y="4068763"/>
            <a:ext cx="5929312" cy="1431925"/>
          </a:xfrm>
        </p:spPr>
        <p:txBody>
          <a:bodyPr lIns="0" tIns="0" rIns="0" bIns="0" anchor="t"/>
          <a:lstStyle/>
          <a:p>
            <a:pPr eaLnBrk="1" hangingPunct="1"/>
            <a:r>
              <a:rPr lang="es-AR" sz="5400" b="1" i="1" smtClean="0">
                <a:solidFill>
                  <a:srgbClr val="B71963"/>
                </a:solidFill>
                <a:latin typeface="Arial Narrow" pitchFamily="34" charset="0"/>
              </a:rPr>
              <a:t>¡¡¡Muchas Gracias!!!</a:t>
            </a:r>
            <a:endParaRPr lang="es-ES" sz="5400" b="1" i="1" smtClean="0">
              <a:solidFill>
                <a:srgbClr val="B71963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Imagen" descr="2. Caratu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2143108" y="3214686"/>
            <a:ext cx="6073775" cy="1433512"/>
          </a:xfrm>
        </p:spPr>
        <p:txBody>
          <a:bodyPr lIns="0" tIns="0" rIns="0" bIns="0" anchor="t"/>
          <a:lstStyle/>
          <a:p>
            <a:pPr eaLnBrk="1" hangingPunct="1"/>
            <a:r>
              <a:rPr lang="es-AR" sz="3000" b="1" dirty="0" smtClean="0">
                <a:solidFill>
                  <a:srgbClr val="EC779E"/>
                </a:solidFill>
                <a:latin typeface="Arial Narrow" pitchFamily="34" charset="0"/>
              </a:rPr>
              <a:t>CONSOLIDACIÓN DE LAS GRILLAS B: APRECIACIONES SOBRE EL PROCESO GENERAL DE APLICACIÓN DEL IACE </a:t>
            </a:r>
            <a:br>
              <a:rPr lang="es-AR" sz="3000" b="1" dirty="0" smtClean="0">
                <a:solidFill>
                  <a:srgbClr val="EC779E"/>
                </a:solidFill>
                <a:latin typeface="Arial Narrow" pitchFamily="34" charset="0"/>
              </a:rPr>
            </a:br>
            <a:r>
              <a:rPr lang="es-AR" sz="3000" b="1" dirty="0" smtClean="0">
                <a:solidFill>
                  <a:srgbClr val="EC779E"/>
                </a:solidFill>
                <a:latin typeface="Arial Narrow" pitchFamily="34" charset="0"/>
              </a:rPr>
              <a:t>EN EL JARDÍN</a:t>
            </a:r>
            <a:r>
              <a:rPr lang="es-AR" sz="3000" b="1" dirty="0" smtClean="0">
                <a:latin typeface="Arial" pitchFamily="34" charset="0"/>
              </a:rPr>
              <a:t/>
            </a:r>
            <a:br>
              <a:rPr lang="es-AR" sz="3000" b="1" dirty="0" smtClean="0">
                <a:latin typeface="Arial" pitchFamily="34" charset="0"/>
              </a:rPr>
            </a:br>
            <a:r>
              <a:rPr lang="es-AR" sz="2000" b="1" dirty="0" smtClean="0">
                <a:solidFill>
                  <a:srgbClr val="EC779E"/>
                </a:solidFill>
                <a:latin typeface="Arial" pitchFamily="34" charset="0"/>
              </a:rPr>
              <a:t>(Se consolidaron 12 grillas B recibidas, los porcentajes se sacaron sobre el total de 12 </a:t>
            </a:r>
            <a:r>
              <a:rPr lang="es-AR" sz="2000" b="1" dirty="0" smtClean="0">
                <a:solidFill>
                  <a:srgbClr val="EC779E"/>
                </a:solidFill>
                <a:latin typeface="Arial" pitchFamily="34" charset="0"/>
              </a:rPr>
              <a:t>NENIS </a:t>
            </a:r>
            <a:r>
              <a:rPr lang="es-AR" sz="2000" b="1" dirty="0" smtClean="0">
                <a:solidFill>
                  <a:srgbClr val="EC779E"/>
                </a:solidFill>
                <a:latin typeface="Arial" pitchFamily="34" charset="0"/>
              </a:rPr>
              <a:t>participantes)</a:t>
            </a:r>
            <a:endParaRPr lang="es-ES" sz="3000" b="1" dirty="0" smtClean="0">
              <a:solidFill>
                <a:srgbClr val="EC779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429000" y="500063"/>
            <a:ext cx="5357813" cy="857250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32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TIEMPO QUE DEMANDÓ E INCIDENCIA EN CLASES</a:t>
            </a:r>
            <a:r>
              <a:rPr lang="es-ES_tradnl" sz="32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32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357188" y="1895475"/>
            <a:ext cx="8496300" cy="4629150"/>
          </a:xfrm>
        </p:spPr>
        <p:txBody>
          <a:bodyPr/>
          <a:lstStyle/>
          <a:p>
            <a:pPr marL="542925" indent="-5429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11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(92% ) el proceso llevó entre 3 y 4 meses.</a:t>
            </a:r>
            <a:endParaRPr lang="es-ES_tradnl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2925" indent="-5429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1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(8%), llevó alrededor de 6 meses.</a:t>
            </a:r>
          </a:p>
          <a:p>
            <a:pPr marL="542925" indent="-5429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(25%)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informaron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utilizaron  jornadas fuera del horario escolar. </a:t>
            </a:r>
          </a:p>
          <a:p>
            <a:pPr marL="542925" indent="-5429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AR" altLang="es-E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el 75% de los </a:t>
            </a:r>
            <a:r>
              <a:rPr lang="es-AR" altLang="es-E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</a:t>
            </a:r>
            <a:r>
              <a:rPr lang="es-AR" altLang="es-E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AR" altLang="es-E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(9) no hubo incidencia en el horario de clases: trabajaron fuera del horario escolar y los días de poca asistencia de alumnos.</a:t>
            </a:r>
          </a:p>
          <a:p>
            <a:pPr marL="542925" indent="-542925" algn="just" eaLnBrk="1" hangingPunct="1">
              <a:buClr>
                <a:srgbClr val="EC779E"/>
              </a:buClr>
              <a:buSzPct val="150000"/>
              <a:buNone/>
            </a:pPr>
            <a:endParaRPr 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2925" indent="-5429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endParaRPr lang="es-AR" altLang="es-ES" sz="24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500438" y="500063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UTILIDAD Y RELEVANCIA DE LOS EJERCICIOS</a:t>
            </a:r>
            <a:r>
              <a:rPr lang="es-ES_tradnl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21" y="1643065"/>
            <a:ext cx="8572560" cy="5214959"/>
          </a:xfrm>
        </p:spPr>
        <p:txBody>
          <a:bodyPr rtlCol="0">
            <a:normAutofit fontScale="32500" lnSpcReduction="20000"/>
          </a:bodyPr>
          <a:lstStyle/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totalidad de los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valoraron muy positivamente la utilidad y relevancia de los ejercicios. Testimonios (sintetizados):</a:t>
            </a:r>
          </a:p>
          <a:p>
            <a:pPr lvl="1" eaLnBrk="1" fontAlgn="auto" hangingPunct="1">
              <a:spcAft>
                <a:spcPts val="0"/>
              </a:spcAft>
              <a:buClr>
                <a:srgbClr val="EC779E"/>
              </a:buClr>
              <a:defRPr/>
            </a:pP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través de los ejercicios </a:t>
            </a: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pudieron apreciar </a:t>
            </a: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 fortalezas y debilidades (3 </a:t>
            </a: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NENIS)</a:t>
            </a:r>
            <a:endParaRPr lang="es-ES_tradnl" sz="7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EC779E"/>
              </a:buClr>
              <a:defRPr/>
            </a:pP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ejercicios fueron relevantes porque permitieron conocer  los puntos de vista de niños , padres y docentes (2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NENIS). </a:t>
            </a:r>
            <a:endParaRPr lang="es-ES_tradnl" altLang="es-AR" sz="7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EC779E"/>
              </a:buClr>
              <a:defRPr/>
            </a:pP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IACE permitió a los docentes reunirse para consensuar cuestiones inherentes a la tarea diaria: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debatir, analizar los distintos puntos de vista y llegar a un acuerdo (4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NENIS). </a:t>
            </a:r>
            <a:r>
              <a:rPr lang="es-ES_tradnl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AR" sz="7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EC779E"/>
              </a:buClr>
              <a:defRPr/>
            </a:pP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Costó la mirada de autocrítica sobre la práctica docente cotidiana (3 </a:t>
            </a:r>
            <a:r>
              <a:rPr lang="es-ES_tradnl" altLang="es-AR" sz="7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NENIS).</a:t>
            </a:r>
            <a:endParaRPr lang="es-ES_tradnl" altLang="es-AR" sz="7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EC779E"/>
              </a:buClr>
              <a:buNone/>
              <a:defRPr/>
            </a:pPr>
            <a:endParaRPr lang="es-AR" sz="5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rgbClr val="EC779E"/>
              </a:buClr>
              <a:defRPr/>
            </a:pPr>
            <a:endParaRPr lang="es-ES_tradnl" altLang="es-AR" sz="48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3500438" y="500063"/>
            <a:ext cx="5357812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COMPRENSIBILIDAD DE LAS CONSIGNAS </a:t>
            </a:r>
            <a:r>
              <a:rPr lang="es-ES_tradnl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535987" cy="4929188"/>
          </a:xfrm>
        </p:spPr>
        <p:txBody>
          <a:bodyPr/>
          <a:lstStyle/>
          <a:p>
            <a:pPr marL="441325" indent="-4413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 todos los </a:t>
            </a: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 consignas fueron muy comprensibles  y claras. </a:t>
            </a:r>
          </a:p>
          <a:p>
            <a:pPr marL="441325" indent="-4413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 </a:t>
            </a:r>
            <a:r>
              <a:rPr lang="es-ES_tradnl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manifestó que el equipo del IACE tuvo que acompañar la tarea para que los ejercicios fueran realizados, ya que el plantel demostró poca conformidad y colaboración. </a:t>
            </a:r>
            <a:endParaRPr lang="es-E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1325" indent="-4413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r>
              <a:rPr lang="es-E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s-E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 </a:t>
            </a:r>
            <a:r>
              <a:rPr lang="es-E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manifestó que en algunos indicadores del ejercicio 6 sería necesario encuadrar con mayor precisión lo que se desea evaluar, por ej.: dimensión II – variable 2.</a:t>
            </a:r>
          </a:p>
          <a:p>
            <a:pPr marL="441325" indent="-441325" algn="just" eaLnBrk="1" hangingPunct="1">
              <a:buClr>
                <a:srgbClr val="EC779E"/>
              </a:buClr>
              <a:buSzPct val="150000"/>
              <a:buFont typeface="Wingdings" pitchFamily="2" charset="2"/>
              <a:buChar char="Ø"/>
            </a:pPr>
            <a:endParaRPr lang="es-ES_tradnl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3357563" y="500063"/>
            <a:ext cx="5715000" cy="500062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CONFORMIDAD / COMPROMISO / PROTAGONISMO DEL PLANTEL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33591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429625" cy="4714875"/>
          </a:xfrm>
        </p:spPr>
        <p:txBody>
          <a:bodyPr rtlCol="0">
            <a:noAutofit/>
          </a:bodyPr>
          <a:lstStyle/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92% de los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ES_tradnl" altLang="es-A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(11) señalaron que hubo alto compromiso, responsabilidad y protagonismo de todo el plantel (óptimo, excelente, muy bueno). </a:t>
            </a:r>
            <a:endParaRPr lang="es-ES_tradnl" alt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None/>
              <a:defRPr/>
            </a:pPr>
            <a:endParaRPr lang="es-ES_tradnl" alt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NENI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manifestó que el compromiso fue total con el programa, destacando que siempre algunos docentes demuestran mayor compromiso  que otros.</a:t>
            </a:r>
            <a:endParaRPr lang="es-ES_tradnl" alt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None/>
              <a:defRPr/>
            </a:pPr>
            <a:endParaRPr lang="es-ES_tradnl" altLang="es-A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(8%) planteó que hasta el ejercicio 6 hubo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resistencia y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falta de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compromiso por parte del plantel,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en </a:t>
            </a:r>
            <a:r>
              <a:rPr lang="es-ES_tradnl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ejercicio 7 se pudo observar mayor compromiso y conformidad.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AR" sz="2400" dirty="0" smtClean="0"/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ES_tradnl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3500438" y="4286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r>
              <a:rPr lang="es-AR" altLang="es-ES" sz="2800" b="1" smtClean="0">
                <a:solidFill>
                  <a:srgbClr val="EC779E"/>
                </a:solidFill>
                <a:latin typeface="Arial" pitchFamily="34" charset="0"/>
                <a:cs typeface="Arial" pitchFamily="34" charset="0"/>
              </a:rPr>
              <a:t>CRONOGRAMA, TIEMPOS, EXPECTATIVAS</a:t>
            </a:r>
            <a:endParaRPr lang="es-ES" sz="2800" b="1" smtClean="0">
              <a:solidFill>
                <a:srgbClr val="EC77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3 Imagen" descr="1. Pag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875" y="1357313"/>
            <a:ext cx="8786813" cy="5500687"/>
          </a:xfrm>
        </p:spPr>
        <p:txBody>
          <a:bodyPr rtlCol="0">
            <a:normAutofit/>
          </a:bodyPr>
          <a:lstStyle/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mayoría de los </a:t>
            </a: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</a:t>
            </a: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manifestaron que les costó adecuarse al </a:t>
            </a:r>
            <a:r>
              <a:rPr lang="es-AR" altLang="es-E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cronograma</a:t>
            </a: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tuvieron demoras y reprogramaciones debido a que </a:t>
            </a: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superponía </a:t>
            </a:r>
            <a:r>
              <a:rPr lang="es-AR" altLang="es-E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 otras actividades.</a:t>
            </a:r>
            <a:endParaRPr lang="es-ES_tradnl" altLang="es-AR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_tradnl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todos los </a:t>
            </a:r>
            <a:r>
              <a:rPr lang="es-ES_tradnl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NENIS las </a:t>
            </a:r>
            <a:r>
              <a:rPr lang="es-ES_tradnl" altLang="es-AR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expectativas</a:t>
            </a:r>
            <a:r>
              <a:rPr lang="es-ES_tradnl" altLang="es-AR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sobre los Planes son muy positivas. Algunas menciones específicas: 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Lograr cambios en la conducta y aprendizaje de los niños, compromiso de los padres e institución y mejoras edilicias.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Observar en forma crítica algunos aspectos que no se habían considerado antes. 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Alcanzar los objetivos propuestos para mejorar la calidad educativa.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Poder revertir las problemáticas existentes durante el año de implementación del plan.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la implementación del plan de acción incida positivamente en la mejora de la calidad educativa 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Implementar el Plan en el tiempo adecuado.</a:t>
            </a:r>
          </a:p>
          <a:p>
            <a:pPr marL="842963" lvl="1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defRPr/>
            </a:pPr>
            <a:r>
              <a:rPr lang="es-ES_tradnl" altLang="es-AR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“Tenemos todas las expectativas”, “Muchísimas”</a:t>
            </a:r>
          </a:p>
          <a:p>
            <a:pPr marL="442913" indent="-442913" algn="just" eaLnBrk="1" fontAlgn="auto" hangingPunct="1">
              <a:spcAft>
                <a:spcPts val="0"/>
              </a:spcAft>
              <a:buClr>
                <a:srgbClr val="EC779E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AR" altLang="es-AR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Plantilla In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Plantilla Inicial</Template>
  <TotalTime>7009</TotalTime>
  <Words>2476</Words>
  <Application>Microsoft Office PowerPoint</Application>
  <PresentationFormat>Presentación en pantalla (4:3)</PresentationFormat>
  <Paragraphs>285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1. Plantilla Inicial</vt:lpstr>
      <vt:lpstr>JORNADA DE SISTEMATIZACIÓN/ METAEVALUACIÓN</vt:lpstr>
      <vt:lpstr>COBERTURA Y ALCANCE DE LA APLICACIÓN DEL IACE</vt:lpstr>
      <vt:lpstr>ALCANCE DE LA APLICACIÓN,   </vt:lpstr>
      <vt:lpstr>CONSOLIDACIÓN DE LAS GRILLAS B: APRECIACIONES SOBRE EL PROCESO GENERAL DE APLICACIÓN DEL IACE  EN EL JARDÍN (Se consolidaron 12 grillas B recibidas, los porcentajes se sacaron sobre el total de 12 NENIS participantes)</vt:lpstr>
      <vt:lpstr>TIEMPO QUE DEMANDÓ E INCIDENCIA EN CLASES </vt:lpstr>
      <vt:lpstr>UTILIDAD Y RELEVANCIA DE LOS EJERCICIOS </vt:lpstr>
      <vt:lpstr>COMPRENSIBILIDAD DE LAS CONSIGNAS  </vt:lpstr>
      <vt:lpstr>CONFORMIDAD / COMPROMISO / PROTAGONISMO DEL PLANTEL</vt:lpstr>
      <vt:lpstr>CRONOGRAMA, TIEMPOS, EXPECTATIVAS</vt:lpstr>
      <vt:lpstr>EFECTOS DEL PROCESO EN LA DINÁMICA ESCOLAR</vt:lpstr>
      <vt:lpstr>EFECTOS EN EL VÍNCULO JARDÍN - FAMILIARES</vt:lpstr>
      <vt:lpstr>OTROS EFECTOS </vt:lpstr>
      <vt:lpstr>SUGERENCIAS PARA MEJORAR LA APLICACIÓN DEL IACE</vt:lpstr>
      <vt:lpstr>SÍNTESIS DE LOS PLANES DE ACCIÓN PARA  LA MEJORA DE LA CALIDAD EDUCATIVA (Se sintetizaron y calcularon porcentajes sobre los 12 planes recibidos)</vt:lpstr>
      <vt:lpstr>Dimensión I: Logros y trayectorias de los alumnos. </vt:lpstr>
      <vt:lpstr>Diapositiva 16</vt:lpstr>
      <vt:lpstr>Diapositiva 17</vt:lpstr>
      <vt:lpstr>DIMENSIÓN I: LOGROS Y TRAYECTORIAS EDUCATIVAS DE LOS ALUMNOS (cont.) </vt:lpstr>
      <vt:lpstr>Diapositiva 19</vt:lpstr>
      <vt:lpstr>Diapositiva 20</vt:lpstr>
      <vt:lpstr>Dimensión II: Gestión pedagógica, perfiles  y desempeños docentes. </vt:lpstr>
      <vt:lpstr>DIMENSIÓN II: GESTIÓN PEDAGÓGICA, PERFILES Y DESEMPEÑOS DOCENTES </vt:lpstr>
      <vt:lpstr>DIMENSIÓN II: GESTIÓN PEDAGÓGICA, PERFILES Y DESEMPEÑOS DOCENTES </vt:lpstr>
      <vt:lpstr>DIMENSIÓN II: GESTIÓN PEDAGÓGICA, PERFILES Y DESEMPEÑOS DOCENTES (cont.)</vt:lpstr>
      <vt:lpstr>Dimensión III:  Desempeño y Gestión Institucional. </vt:lpstr>
      <vt:lpstr>DIMENSIÓN III: DESEMPEÑO Y GESTIÓN INSTITUCIONAL</vt:lpstr>
      <vt:lpstr>DIMENSIÓN III: DESEMPEÑO Y GESTIÓN INSTITUCIONAL</vt:lpstr>
      <vt:lpstr>COMENTARIOS SOBRE LAS FORTALEZAS EVIDENCIADAS EN EL PROCESO</vt:lpstr>
      <vt:lpstr>COMENTARIOS SOBRE LASDIFICULTADES EN LA PROGRAMACIÓN DE LOS PLANES </vt:lpstr>
      <vt:lpstr>COMENTARIOS CONCLUSIVOS. (ABRIENDO NUEVOS INTERROGANTES…)</vt:lpstr>
      <vt:lpstr>COMENTARIOS CONCLUSIVOS (Abriendo nuevos interrogantes…)</vt:lpstr>
      <vt:lpstr>¡¡¡Muchas Gracias!!!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el titulo del documento Salta - Noviembre 2013</dc:title>
  <dc:creator>Susana</dc:creator>
  <cp:lastModifiedBy>Carola</cp:lastModifiedBy>
  <cp:revision>222</cp:revision>
  <dcterms:created xsi:type="dcterms:W3CDTF">2014-05-12T16:36:00Z</dcterms:created>
  <dcterms:modified xsi:type="dcterms:W3CDTF">2015-10-21T15:00:20Z</dcterms:modified>
</cp:coreProperties>
</file>