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59" r:id="rId7"/>
    <p:sldId id="277" r:id="rId8"/>
    <p:sldId id="260" r:id="rId9"/>
    <p:sldId id="279" r:id="rId10"/>
    <p:sldId id="261" r:id="rId11"/>
    <p:sldId id="282" r:id="rId12"/>
    <p:sldId id="325" r:id="rId13"/>
    <p:sldId id="326" r:id="rId14"/>
    <p:sldId id="327" r:id="rId15"/>
    <p:sldId id="329" r:id="rId16"/>
    <p:sldId id="328" r:id="rId17"/>
    <p:sldId id="330" r:id="rId18"/>
    <p:sldId id="263" r:id="rId19"/>
    <p:sldId id="264" r:id="rId20"/>
    <p:sldId id="331" r:id="rId21"/>
    <p:sldId id="332" r:id="rId22"/>
    <p:sldId id="333" r:id="rId23"/>
    <p:sldId id="334" r:id="rId24"/>
    <p:sldId id="335" r:id="rId25"/>
    <p:sldId id="336" r:id="rId26"/>
    <p:sldId id="341" r:id="rId27"/>
    <p:sldId id="337" r:id="rId28"/>
    <p:sldId id="338" r:id="rId29"/>
    <p:sldId id="342" r:id="rId30"/>
    <p:sldId id="265" r:id="rId31"/>
    <p:sldId id="285" r:id="rId32"/>
    <p:sldId id="343" r:id="rId33"/>
    <p:sldId id="344" r:id="rId34"/>
    <p:sldId id="345" r:id="rId35"/>
    <p:sldId id="346" r:id="rId36"/>
    <p:sldId id="347" r:id="rId37"/>
    <p:sldId id="348" r:id="rId38"/>
    <p:sldId id="350" r:id="rId39"/>
    <p:sldId id="349" r:id="rId40"/>
    <p:sldId id="288" r:id="rId41"/>
    <p:sldId id="289" r:id="rId42"/>
    <p:sldId id="351" r:id="rId43"/>
    <p:sldId id="352" r:id="rId44"/>
    <p:sldId id="353" r:id="rId45"/>
    <p:sldId id="354" r:id="rId46"/>
    <p:sldId id="355" r:id="rId47"/>
    <p:sldId id="356" r:id="rId48"/>
    <p:sldId id="319" r:id="rId49"/>
    <p:sldId id="320"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79E"/>
    <a:srgbClr val="B71963"/>
    <a:srgbClr val="E4007C"/>
    <a:srgbClr val="7EA04F"/>
    <a:srgbClr val="798D5F"/>
    <a:srgbClr val="9A6979"/>
    <a:srgbClr val="F7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1BFB9-3E20-4D3C-975A-47EC832F86B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ratula Inicial .jpg"/>
          <p:cNvPicPr>
            <a:picLocks noChangeAspect="1"/>
          </p:cNvPicPr>
          <p:nvPr/>
        </p:nvPicPr>
        <p:blipFill>
          <a:blip r:embed="rId2"/>
          <a:stretch>
            <a:fillRect/>
          </a:stretch>
        </p:blipFill>
        <p:spPr>
          <a:xfrm>
            <a:off x="0" y="0"/>
            <a:ext cx="9144000" cy="6848868"/>
          </a:xfrm>
          <a:prstGeom prst="rect">
            <a:avLst/>
          </a:prstGeom>
        </p:spPr>
      </p:pic>
      <p:sp>
        <p:nvSpPr>
          <p:cNvPr id="5" name="2 Subtítulo"/>
          <p:cNvSpPr>
            <a:spLocks noGrp="1"/>
          </p:cNvSpPr>
          <p:nvPr>
            <p:ph type="ctrTitle"/>
          </p:nvPr>
        </p:nvSpPr>
        <p:spPr>
          <a:xfrm>
            <a:off x="2286000" y="1628799"/>
            <a:ext cx="6678488" cy="720081"/>
          </a:xfrm>
        </p:spPr>
        <p:txBody>
          <a:bodyPr>
            <a:normAutofit fontScale="90000"/>
          </a:bodyPr>
          <a:lstStyle/>
          <a:p>
            <a:pPr algn="l"/>
            <a:br>
              <a:rPr lang="es-ES" altLang="es-AR" sz="2700" b="1" dirty="0">
                <a:solidFill>
                  <a:srgbClr val="E4007C"/>
                </a:solidFill>
                <a:latin typeface="Arial Black" panose="020B0A04020102020204" pitchFamily="34" charset="0"/>
                <a:ea typeface="ＭＳ Ｐゴシック" panose="020B0600070205080204" pitchFamily="34" charset="-128"/>
                <a:cs typeface="Arial" panose="020B0604020202020204" pitchFamily="34" charset="0"/>
              </a:rPr>
            </a:br>
            <a:r>
              <a:rPr lang="es-ES" altLang="es-AR" sz="3100" b="1" dirty="0">
                <a:solidFill>
                  <a:srgbClr val="E4007C"/>
                </a:solidFill>
                <a:latin typeface="Arial Black" panose="020B0A04020102020204" pitchFamily="34" charset="0"/>
                <a:ea typeface="ＭＳ Ｐゴシック" panose="020B0600070205080204" pitchFamily="34" charset="-128"/>
                <a:cs typeface="Arial" panose="020B0604020202020204" pitchFamily="34" charset="0"/>
              </a:rPr>
              <a:t>TALLER DE CAPACITACIÓN</a:t>
            </a:r>
            <a:br>
              <a:rPr lang="es-ES" altLang="es-AR" sz="3100" b="1" dirty="0">
                <a:solidFill>
                  <a:srgbClr val="E4007C"/>
                </a:solidFill>
                <a:latin typeface="Arial Black" panose="020B0A04020102020204" pitchFamily="34" charset="0"/>
                <a:ea typeface="ＭＳ Ｐゴシック" panose="020B0600070205080204" pitchFamily="34" charset="-128"/>
                <a:cs typeface="Arial" panose="020B0604020202020204" pitchFamily="34" charset="0"/>
              </a:rPr>
            </a:br>
            <a:r>
              <a:rPr lang="es-ES" altLang="es-AR" sz="3100" b="1" dirty="0">
                <a:solidFill>
                  <a:srgbClr val="E4007C"/>
                </a:solidFill>
                <a:latin typeface="Arial Black" panose="020B0A04020102020204" pitchFamily="34" charset="0"/>
                <a:ea typeface="ＭＳ Ｐゴシック" panose="020B0600070205080204" pitchFamily="34" charset="-128"/>
                <a:cs typeface="Arial" panose="020B0604020202020204" pitchFamily="34" charset="0"/>
              </a:rPr>
              <a:t>EN MONITOREO Y EVALUACIÓN</a:t>
            </a:r>
            <a:br>
              <a:rPr lang="es-ES" altLang="es-AR" sz="3100" b="1" dirty="0">
                <a:solidFill>
                  <a:srgbClr val="E4007C"/>
                </a:solidFill>
                <a:latin typeface="Arial Black" panose="020B0A04020102020204" pitchFamily="34" charset="0"/>
                <a:ea typeface="ＭＳ Ｐゴシック" panose="020B0600070205080204" pitchFamily="34" charset="-128"/>
                <a:cs typeface="Arial" panose="020B0604020202020204" pitchFamily="34" charset="0"/>
              </a:rPr>
            </a:br>
            <a:endParaRPr lang="es-ES" sz="3100" b="1" dirty="0">
              <a:solidFill>
                <a:srgbClr val="E4007C"/>
              </a:solidFill>
              <a:latin typeface="Arial Black" panose="020B0A04020102020204"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 Caratula.jpg"/>
          <p:cNvPicPr>
            <a:picLocks noChangeAspect="1"/>
          </p:cNvPicPr>
          <p:nvPr/>
        </p:nvPicPr>
        <p:blipFill>
          <a:blip r:embed="rId2"/>
          <a:stretch>
            <a:fillRect/>
          </a:stretch>
        </p:blipFill>
        <p:spPr>
          <a:xfrm>
            <a:off x="0" y="0"/>
            <a:ext cx="9113601" cy="6857999"/>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a:bodyPr>
          <a:lstStyle/>
          <a:p>
            <a:pPr algn="l"/>
            <a:r>
              <a:rPr lang="es-ES_tradnl" sz="3200" b="1" dirty="0">
                <a:solidFill>
                  <a:srgbClr val="FF0000"/>
                </a:solidFill>
                <a:latin typeface="Arial Black" panose="020B0A04020102020204" pitchFamily="34" charset="0"/>
              </a:rPr>
              <a:t>EL MODELO EVALUATIVO</a:t>
            </a:r>
            <a:endParaRPr lang="es-ES" sz="3200" b="1" dirty="0">
              <a:solidFill>
                <a:srgbClr val="FF0000"/>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63018"/>
            <a:ext cx="5357850" cy="50006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EL MODELO ES …</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07951" y="1628775"/>
            <a:ext cx="8496498" cy="4248150"/>
          </a:xfrm>
          <a:prstGeom prst="rect">
            <a:avLst/>
          </a:prstGeom>
          <a:noFill/>
          <a:ln w="9525">
            <a:noFill/>
            <a:miter lim="800000"/>
            <a:headEnd/>
            <a:tailEnd/>
          </a:ln>
        </p:spPr>
        <p:txBody>
          <a:bodyPr/>
          <a:lstStyle/>
          <a:p>
            <a:pPr marL="800100" lvl="1" indent="-342900" algn="just">
              <a:spcBef>
                <a:spcPct val="20000"/>
              </a:spcBef>
              <a:buFont typeface="Wingdings" pitchFamily="2" charset="2"/>
              <a:buChar char="Ø"/>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construcción </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basada en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hipótesis teóricas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sobre el funcionamiento de una realidad compleja, para su mejor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comprensión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y para provocar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intervenciones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eficaces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que produzcan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transformaciones </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deseables. </a:t>
            </a:r>
          </a:p>
          <a:p>
            <a:pPr marL="800100" indent="-342900" algn="just">
              <a:spcBef>
                <a:spcPct val="20000"/>
              </a:spcBef>
              <a:buFont typeface="Wingdings" pitchFamily="2" charset="2"/>
              <a:buChar char="Ø"/>
              <a:defRPr/>
            </a:pPr>
            <a:endParaRPr 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00100" lvl="1" indent="-342900" algn="just">
              <a:spcBef>
                <a:spcPct val="20000"/>
              </a:spcBef>
              <a:buFont typeface="Wingdings" pitchFamily="2" charset="2"/>
              <a:buChar char="Ø"/>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abstracción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representación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que se construye para comprender y explicar una realidad compleja; el modelo no es la realidad, pero facilita su comprensión, para poder operar en ella.</a:t>
            </a:r>
            <a:endParaRPr 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buFont typeface="Wingdings" pitchFamily="2" charset="2"/>
              <a:buChar char="Ø"/>
              <a:defRPr/>
            </a:pPr>
            <a:endParaRPr lang="es-ES" sz="2200" dirty="0">
              <a:ea typeface="ＭＳ Ｐゴシック" pitchFamily="-65" charset="-128"/>
              <a:cs typeface="Arial" pitchFamily="34" charset="0"/>
            </a:endParaRPr>
          </a:p>
        </p:txBody>
      </p:sp>
    </p:spTree>
    <p:extLst>
      <p:ext uri="{BB962C8B-B14F-4D97-AF65-F5344CB8AC3E}">
        <p14:creationId xmlns:p14="http://schemas.microsoft.com/office/powerpoint/2010/main" val="376267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328270" cy="648072"/>
          </a:xfrm>
        </p:spPr>
        <p:txBody>
          <a:bodyPr lIns="0" tIns="0" rIns="0" bIns="0" anchor="t" anchorCtr="0">
            <a:normAutofit fontScale="90000"/>
          </a:bodyPr>
          <a:lstStyle/>
          <a:p>
            <a:pPr algn="l"/>
            <a:r>
              <a:rPr lang="es-ES_tradnl" sz="2400" b="1" dirty="0">
                <a:solidFill>
                  <a:srgbClr val="FF0000"/>
                </a:solidFill>
                <a:latin typeface="Arial Black" panose="020B0A04020102020204" pitchFamily="34" charset="0"/>
                <a:cs typeface="Arial" pitchFamily="34" charset="0"/>
              </a:rPr>
              <a:t>PARTES DE UN MODELO EVALUATIVO</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07950" y="1557338"/>
            <a:ext cx="8712200" cy="5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716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None/>
            </a:pPr>
            <a:r>
              <a:rPr lang="es-ES" altLang="es-AR" sz="2300" b="1" dirty="0">
                <a:solidFill>
                  <a:srgbClr val="000000"/>
                </a:solidFill>
                <a:latin typeface="Arial" panose="020B0604020202020204" pitchFamily="34" charset="0"/>
                <a:cs typeface="Arial" panose="020B0604020202020204" pitchFamily="34" charset="0"/>
              </a:rPr>
              <a:t>I. </a:t>
            </a: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Precisiones conceptuales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Marco teórico acerca del objeto de evaluación (teoría del cambio).</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Las dimensiones, variables e indicadores a considerar.</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endParaRPr lang="es-ES" altLang="es-AR"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II. Aspectos metodológicos</a:t>
            </a:r>
            <a:endParaRPr lang="es-AR"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Abordaje metodológico.</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Técnicas sugeridas e Instrumentos.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Fuentes de información.</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Actores participantes.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Cronograma de aplicación.</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endParaRPr lang="es-ES" altLang="es-AR"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III. Matriz síntesis del modelo evaluativo</a:t>
            </a:r>
            <a:endParaRPr lang="es-AR"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Ø"/>
            </a:pPr>
            <a:endParaRPr lang="es-ES" altLang="es-AR" sz="22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s-ES" altLang="es-A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86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04980"/>
            <a:ext cx="5357850" cy="50006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PASOS DEL DISEÑO</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50302" y="1340768"/>
            <a:ext cx="8535892" cy="5328592"/>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Exponer la “teoría del cambio” que fundamenta la intervención a evaluar: cómo de la situación problemática se pretende arribar a una situación mejorada, en un período dado. </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Determinar los ejes o aspectos a evaluar* (dimensiones, variables, e indicadores) y formular las </a:t>
            </a:r>
            <a:r>
              <a:rPr lang="es-ES" altLang="es-AR" sz="2200"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preguntas orientadoras</a:t>
            </a: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Elegir las técnicas* a utilizar.</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Construir la Matriz Síntesis del Modelo Evaluativo*.</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Determinar los registros sistemáticos* con fines evaluativos. </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Diseñar los instrumentos acorde con las técnicas elegidas*.</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Eventualmente redactar y transferir instructivos para relevamientos.</a:t>
            </a:r>
          </a:p>
          <a:p>
            <a:pPr marL="0" indent="0" algn="just">
              <a:spcBef>
                <a:spcPct val="20000"/>
              </a:spcBef>
              <a:defRPr/>
            </a:pPr>
            <a:endParaRPr lang="es-ES" altLang="es-AR"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spcBef>
                <a:spcPct val="20000"/>
              </a:spcBef>
              <a:defRPr/>
            </a:pPr>
            <a:r>
              <a:rPr lang="es-ES" altLang="es-AR"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En el IACE son cuestiones pre diseñadas, o sea, vienen dadas.</a:t>
            </a:r>
          </a:p>
        </p:txBody>
      </p:sp>
    </p:spTree>
    <p:extLst>
      <p:ext uri="{BB962C8B-B14F-4D97-AF65-F5344CB8AC3E}">
        <p14:creationId xmlns:p14="http://schemas.microsoft.com/office/powerpoint/2010/main" val="156785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700721"/>
            <a:ext cx="5357850" cy="50006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LAS DIMENSIONES</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90541" y="1412776"/>
            <a:ext cx="8424863" cy="504056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Su determinación constituye el paso conceptual más definitorio de la evaluación. </a:t>
            </a: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Son los grandes </a:t>
            </a:r>
            <a:r>
              <a:rPr lang="es-ES" altLang="es-AR" sz="2400" b="1" dirty="0">
                <a:latin typeface="Arial Unicode MS" panose="020B0604020202020204" pitchFamily="34" charset="-128"/>
                <a:ea typeface="Arial Unicode MS" panose="020B0604020202020204" pitchFamily="34" charset="-128"/>
                <a:cs typeface="Arial Unicode MS" panose="020B0604020202020204" pitchFamily="34" charset="-128"/>
              </a:rPr>
              <a:t>ejes analíticos </a:t>
            </a: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con que se abordará la realidad – objeto de la evaluación </a:t>
            </a:r>
            <a:endParaRPr lang="es-AR"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Conviene establecerlas en interacción y acuerdos con los actores relevantes de la formulación / gestión de la intervención u organización a evaluar.</a:t>
            </a:r>
            <a:endParaRPr lang="es-AR"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Se corresponden, en general, con las principales líneas de acción y con las estrategias que plantea la intervención. </a:t>
            </a:r>
          </a:p>
          <a:p>
            <a:pPr algn="just" eaLnBrk="1" hangingPunct="1">
              <a:spcBef>
                <a:spcPct val="20000"/>
              </a:spcBef>
              <a:buFont typeface="Wingdings" pitchFamily="2" charset="2"/>
              <a:buChar char="Ø"/>
              <a:defRPr/>
            </a:pPr>
            <a:endParaRPr lang="es-ES"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eaLnBrk="1" hangingPunct="1">
              <a:spcBef>
                <a:spcPct val="20000"/>
              </a:spcBef>
              <a:defRPr/>
            </a:pPr>
            <a:r>
              <a:rPr lang="es-ES" altLang="es-AR" sz="2400" i="1" dirty="0">
                <a:latin typeface="Arial Unicode MS" panose="020B0604020202020204" pitchFamily="34" charset="-128"/>
                <a:ea typeface="Arial Unicode MS" panose="020B0604020202020204" pitchFamily="34" charset="-128"/>
                <a:cs typeface="Arial Unicode MS" panose="020B0604020202020204" pitchFamily="34" charset="-128"/>
              </a:rPr>
              <a:t>Véanse, por ejemplo, las tres grandes dimensiones del IACE.</a:t>
            </a:r>
          </a:p>
        </p:txBody>
      </p:sp>
    </p:spTree>
    <p:extLst>
      <p:ext uri="{BB962C8B-B14F-4D97-AF65-F5344CB8AC3E}">
        <p14:creationId xmlns:p14="http://schemas.microsoft.com/office/powerpoint/2010/main" val="25250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642959"/>
            <a:ext cx="5357850" cy="50006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VARIABLES E INDICADORES</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07951" y="1412875"/>
            <a:ext cx="8607454" cy="4679950"/>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a:spcBef>
                <a:spcPct val="20000"/>
              </a:spcBef>
              <a:buFont typeface="Wingdings" pitchFamily="2" charset="2"/>
              <a:buChar char="Ø"/>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Las </a:t>
            </a:r>
            <a:r>
              <a:rPr lang="es-ES"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variables</a:t>
            </a:r>
            <a:r>
              <a:rPr lang="es-ES" sz="2000" dirty="0">
                <a:solidFill>
                  <a:srgbClr val="EC779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son conceptos que aluden a atributos, estados o situaciones de objetos o sujetos que pueden cambiar en cantidad y/o cualidad, debido a la influencia, intencional o no, de otras variables (o intervenciones). </a:t>
            </a:r>
          </a:p>
          <a:p>
            <a:pPr marL="342900" indent="-342900" algn="just">
              <a:spcBef>
                <a:spcPct val="20000"/>
              </a:spcBef>
              <a:buFont typeface="Wingdings" pitchFamily="2" charset="2"/>
              <a:buChar char="Ø"/>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Los </a:t>
            </a:r>
            <a:r>
              <a:rPr lang="es-ES"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indicadores</a:t>
            </a:r>
            <a:r>
              <a:rPr lang="es-ES" sz="2000" dirty="0">
                <a:solidFill>
                  <a:srgbClr val="EC779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son medidas o apreciaciones directas o indirectas de eventos, situaciones, condiciones, conceptos; son también variables, pero de menor nivel de abstracción, medibles, tangibles u observables. Son algo manifiesto, registrable, que brinda información sobre algo que no es manifiesto ni directamente registrable, por eso se dice que especifican las variables, son “marcadores” de cambios en ellas.</a:t>
            </a:r>
            <a:endParaRPr 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defRPr/>
            </a:pPr>
            <a:endParaRPr lang="es-E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Para abrir las dimensiones en variables y éstas en indicadores, la pregunta clave es </a:t>
            </a:r>
            <a:r>
              <a:rPr lang="es-ES" sz="2000" b="1" i="1" dirty="0">
                <a:latin typeface="Arial Unicode MS" panose="020B0604020202020204" pitchFamily="34" charset="-128"/>
                <a:ea typeface="Arial Unicode MS" panose="020B0604020202020204" pitchFamily="34" charset="-128"/>
                <a:cs typeface="Arial Unicode MS" panose="020B0604020202020204" pitchFamily="34" charset="-128"/>
              </a:rPr>
              <a:t>¿de qué depende?</a:t>
            </a:r>
            <a:r>
              <a:rPr lang="es-ES" sz="20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para llegar a menores niveles de abstracción.</a:t>
            </a:r>
          </a:p>
        </p:txBody>
      </p:sp>
      <p:sp>
        <p:nvSpPr>
          <p:cNvPr id="7" name="3 Flecha abajo"/>
          <p:cNvSpPr/>
          <p:nvPr/>
        </p:nvSpPr>
        <p:spPr>
          <a:xfrm>
            <a:off x="4086225" y="4581128"/>
            <a:ext cx="629791" cy="79208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extLst>
      <p:ext uri="{BB962C8B-B14F-4D97-AF65-F5344CB8AC3E}">
        <p14:creationId xmlns:p14="http://schemas.microsoft.com/office/powerpoint/2010/main" val="80253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607440"/>
            <a:ext cx="5573874" cy="500066"/>
          </a:xfrm>
        </p:spPr>
        <p:txBody>
          <a:bodyPr lIns="0" tIns="0" rIns="0" bIns="0" anchor="t" anchorCtr="0">
            <a:normAutofit fontScale="90000"/>
          </a:bodyPr>
          <a:lstStyle/>
          <a:p>
            <a:pPr algn="l"/>
            <a:r>
              <a:rPr lang="es-ES_tradnl" sz="2400" b="1" dirty="0">
                <a:solidFill>
                  <a:srgbClr val="FF0000"/>
                </a:solidFill>
                <a:latin typeface="Arial Black" panose="020B0A04020102020204" pitchFamily="34" charset="0"/>
                <a:cs typeface="Arial" pitchFamily="34" charset="0"/>
              </a:rPr>
              <a:t>TIPO DE VARIABLES / INDICADORES</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07504" y="1412776"/>
            <a:ext cx="8536016" cy="5112568"/>
          </a:xfrm>
          <a:prstGeom prst="rect">
            <a:avLst/>
          </a:prstGeom>
          <a:noFill/>
          <a:ln>
            <a:noFill/>
          </a:ln>
          <a:extLst/>
        </p:spPr>
        <p:txBody>
          <a:bodyPr/>
          <a:lstStyle>
            <a:lvl1pPr marL="457200" indent="-457200" eaLnBrk="0" hangingPunct="0">
              <a:defRPr>
                <a:solidFill>
                  <a:schemeClr val="tx1"/>
                </a:solidFill>
                <a:latin typeface="Arial" charset="0"/>
                <a:ea typeface="ＭＳ Ｐゴシック" pitchFamily="-112" charset="-128"/>
              </a:defRPr>
            </a:lvl1pPr>
            <a:lvl2pPr marL="857250" indent="-45720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eaLnBrk="1" hangingPunct="1">
              <a:spcBef>
                <a:spcPct val="20000"/>
              </a:spcBef>
              <a:buFont typeface="Wingdings" pitchFamily="2" charset="2"/>
              <a:buChar char="Ø"/>
              <a:defRPr/>
            </a:pP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De estructuras</a:t>
            </a: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Plantas físicas; equipamientos; materiales; plantel de RRHH; perfiles, misiones y funciones; reglamentaciones, normas, sistemas de información, protocolos de registros, etc. </a:t>
            </a:r>
          </a:p>
          <a:p>
            <a:pPr marL="0" indent="0" algn="just" eaLnBrk="1" hangingPunct="1">
              <a:spcBef>
                <a:spcPct val="20000"/>
              </a:spcBef>
              <a:defRPr/>
            </a:pPr>
            <a:endParaRPr 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spcBef>
                <a:spcPct val="20000"/>
              </a:spcBef>
              <a:buFont typeface="Wingdings" pitchFamily="2" charset="2"/>
              <a:buChar char="Ø"/>
              <a:defRPr/>
            </a:pP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De procesos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Actividades de capacitación, de comunicación social, de asistencia técnica, de entrega de bienes o servicios, talleres, cursos, campañas; registro de actividades, etc.</a:t>
            </a:r>
          </a:p>
          <a:p>
            <a:pPr marL="342900" indent="-342900" algn="just" eaLnBrk="1" hangingPunct="1">
              <a:spcBef>
                <a:spcPct val="20000"/>
              </a:spcBef>
              <a:buFont typeface="Wingdings" pitchFamily="2" charset="2"/>
              <a:buChar char="Ø"/>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De resultados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Productos: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Materiales didácticos, personas cubiertas, etc.</a:t>
            </a: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Efectos: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Cambios en personas, conductas, etc.</a:t>
            </a: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Impactos: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otros cambios más alejados en tiempo, espacio o nivel de la acción. </a:t>
            </a:r>
            <a:endParaRPr 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defRPr/>
            </a:pPr>
            <a:endParaRPr lang="es-ES" sz="2000" dirty="0">
              <a:cs typeface="Arial" charset="0"/>
            </a:endParaRPr>
          </a:p>
        </p:txBody>
      </p:sp>
    </p:spTree>
    <p:extLst>
      <p:ext uri="{BB962C8B-B14F-4D97-AF65-F5344CB8AC3E}">
        <p14:creationId xmlns:p14="http://schemas.microsoft.com/office/powerpoint/2010/main" val="398738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357850" cy="633984"/>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LA MATRIZ EVALUATIVA</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27808111"/>
              </p:ext>
            </p:extLst>
          </p:nvPr>
        </p:nvGraphicFramePr>
        <p:xfrm>
          <a:off x="755577" y="1985610"/>
          <a:ext cx="7200800" cy="426720"/>
        </p:xfrm>
        <a:graphic>
          <a:graphicData uri="http://schemas.openxmlformats.org/drawingml/2006/table">
            <a:tbl>
              <a:tblPr firstRow="1" bandRow="1">
                <a:tableStyleId>{0E3FDE45-AF77-4B5C-9715-49D594BDF05E}</a:tableStyleId>
              </a:tblPr>
              <a:tblGrid>
                <a:gridCol w="7200800">
                  <a:extLst>
                    <a:ext uri="{9D8B030D-6E8A-4147-A177-3AD203B41FA5}">
                      <a16:colId xmlns:a16="http://schemas.microsoft.com/office/drawing/2014/main" val="20000"/>
                    </a:ext>
                  </a:extLst>
                </a:gridCol>
              </a:tblGrid>
              <a:tr h="370840">
                <a:tc>
                  <a:txBody>
                    <a:bodyPr/>
                    <a:lstStyle/>
                    <a:p>
                      <a:r>
                        <a:rPr lang="es-AR" sz="2200" dirty="0">
                          <a:solidFill>
                            <a:srgbClr val="E4007C"/>
                          </a:solidFill>
                        </a:rPr>
                        <a:t>DIMENSIÓN: </a:t>
                      </a:r>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36962412"/>
              </p:ext>
            </p:extLst>
          </p:nvPr>
        </p:nvGraphicFramePr>
        <p:xfrm>
          <a:off x="755577" y="2852936"/>
          <a:ext cx="7272808" cy="2926080"/>
        </p:xfrm>
        <a:graphic>
          <a:graphicData uri="http://schemas.openxmlformats.org/drawingml/2006/table">
            <a:tbl>
              <a:tblPr firstRow="1" bandRow="1">
                <a:tableStyleId>{21E4AEA4-8DFA-4A89-87EB-49C32662AFE0}</a:tableStyleId>
              </a:tblPr>
              <a:tblGrid>
                <a:gridCol w="1818202">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1818202">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Variables / Indicadores</a:t>
                      </a: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Técnicas</a:t>
                      </a:r>
                      <a:r>
                        <a:rPr lang="es-ES" sz="20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Instrumentos</a:t>
                      </a:r>
                      <a:endPar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Fuentes / actores</a:t>
                      </a: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Preguntas orientadoras</a:t>
                      </a:r>
                    </a:p>
                  </a:txBody>
                  <a:tcPr>
                    <a:solidFill>
                      <a:srgbClr val="EC779E"/>
                    </a:solidFill>
                  </a:tcPr>
                </a:tc>
                <a:extLst>
                  <a:ext uri="{0D108BD9-81ED-4DB2-BD59-A6C34878D82A}">
                    <a16:rowId xmlns:a16="http://schemas.microsoft.com/office/drawing/2014/main" val="10000"/>
                  </a:ext>
                </a:extLst>
              </a:tr>
              <a:tr h="370840">
                <a:tc>
                  <a:txBody>
                    <a:bodyPr/>
                    <a:lstStyle/>
                    <a:p>
                      <a:endParaRPr lang="es-AR"/>
                    </a:p>
                  </a:txBody>
                  <a:tcP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1"/>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2"/>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3"/>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4"/>
                  </a:ext>
                </a:extLst>
              </a:tr>
              <a:tr h="370840">
                <a:tc>
                  <a:txBody>
                    <a:bodyPr/>
                    <a:lstStyle/>
                    <a:p>
                      <a:endParaRPr lang="es-AR"/>
                    </a:p>
                  </a:txBody>
                  <a:tcP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5"/>
                  </a:ext>
                </a:extLst>
              </a:tr>
              <a:tr h="370840">
                <a:tc>
                  <a:txBody>
                    <a:bodyPr/>
                    <a:lstStyle/>
                    <a:p>
                      <a:endParaRPr lang="es-AR" dirty="0"/>
                    </a:p>
                  </a:txBody>
                  <a:tcP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685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 Caratula.jpg"/>
          <p:cNvPicPr>
            <a:picLocks noChangeAspect="1"/>
          </p:cNvPicPr>
          <p:nvPr/>
        </p:nvPicPr>
        <p:blipFill>
          <a:blip r:embed="rId2"/>
          <a:stretch>
            <a:fillRect/>
          </a:stretch>
        </p:blipFill>
        <p:spPr>
          <a:xfrm>
            <a:off x="1" y="0"/>
            <a:ext cx="9113599" cy="6857999"/>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a:bodyPr>
          <a:lstStyle/>
          <a:p>
            <a:pPr algn="l"/>
            <a:r>
              <a:rPr lang="es-ES_tradnl" sz="3200" b="1" dirty="0">
                <a:solidFill>
                  <a:srgbClr val="00B050"/>
                </a:solidFill>
                <a:latin typeface="Arial Black" panose="020B0A04020102020204" pitchFamily="34" charset="0"/>
              </a:rPr>
              <a:t>TIPOS DE EVALUACIÓN</a:t>
            </a:r>
            <a:endParaRPr lang="es-ES" sz="3200" b="1" dirty="0">
              <a:solidFill>
                <a:srgbClr val="00B050"/>
              </a:solidFill>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42959"/>
            <a:ext cx="5357850" cy="500066"/>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SEGÚN DIFERENTES CRITERIOS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428596" y="1340768"/>
            <a:ext cx="8317640" cy="4609182"/>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 el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peso relativo de las</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técnicas cualitativas</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cuantitativas.</a:t>
            </a:r>
          </a:p>
          <a:p>
            <a:pPr marL="342900" indent="-342900">
              <a:spcBef>
                <a:spcPct val="20000"/>
              </a:spcBef>
              <a:buFont typeface="Wingdings" pitchFamily="2" charset="2"/>
              <a:buChar char="Ø"/>
              <a:defRPr/>
            </a:pPr>
            <a:endParaRPr lang="es-ES"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spcBef>
                <a:spcPct val="20000"/>
              </a:spcBef>
              <a:buFont typeface="Wingdings" pitchFamily="2" charset="2"/>
              <a:buChar char="Ø"/>
              <a:defRPr/>
            </a:pPr>
            <a:r>
              <a:rPr lang="es-ES" sz="21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 quién evalúa</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externa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interna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Autoevaluación </a:t>
            </a:r>
            <a:r>
              <a:rPr lang="es-ES" sz="2100" i="1" dirty="0">
                <a:latin typeface="Arial Unicode MS" panose="020B0604020202020204" pitchFamily="34" charset="-128"/>
                <a:ea typeface="Arial Unicode MS" panose="020B0604020202020204" pitchFamily="34" charset="-128"/>
                <a:cs typeface="Arial Unicode MS" panose="020B0604020202020204" pitchFamily="34" charset="-128"/>
              </a:rPr>
              <a:t>(por ejemplo, el IACE)</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mixta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participativa</a:t>
            </a:r>
          </a:p>
          <a:p>
            <a:pPr marL="914400" lvl="2" indent="-342900" algn="just" fontAlgn="auto">
              <a:spcBef>
                <a:spcPct val="20000"/>
              </a:spcBef>
              <a:spcAft>
                <a:spcPts val="0"/>
              </a:spcAft>
              <a:buFont typeface="Arial" pitchFamily="34" charset="0"/>
              <a:buChar char="‒"/>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 los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momentos en que se evalúa</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Diagnóstico de la situación inicial / Línea de base</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ex-ante, foco en la formulación</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durante la ejecución, monitoreo, foco en procesos</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final o ex-post, foco en resultados</a:t>
            </a:r>
          </a:p>
          <a:p>
            <a:pPr>
              <a:spcBef>
                <a:spcPct val="20000"/>
              </a:spcBef>
              <a:buFont typeface="Wingdings" pitchFamily="2" charset="2"/>
              <a:buChar char="Ø"/>
              <a:defRPr/>
            </a:pPr>
            <a:endParaRPr lang="es-ES" sz="2000" dirty="0">
              <a:cs typeface="Arial" charset="0"/>
            </a:endParaRPr>
          </a:p>
          <a:p>
            <a:pPr>
              <a:spcBef>
                <a:spcPct val="20000"/>
              </a:spcBef>
              <a:buFont typeface="Wingdings" pitchFamily="2" charset="2"/>
              <a:buChar char="Ø"/>
              <a:defRPr/>
            </a:pPr>
            <a:endParaRPr lang="es-ES" sz="2000" dirty="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noChangeAspect="1"/>
          </p:cNvPicPr>
          <p:nvPr/>
        </p:nvPicPr>
        <p:blipFill>
          <a:blip r:embed="rId2"/>
          <a:srcRect/>
          <a:stretch>
            <a:fillRect/>
          </a:stretch>
        </p:blipFill>
        <p:spPr>
          <a:xfrm>
            <a:off x="15246" y="0"/>
            <a:ext cx="9143952" cy="6880875"/>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a:bodyPr>
          <a:lstStyle/>
          <a:p>
            <a:pPr algn="l"/>
            <a:r>
              <a:rPr lang="es-ES_tradnl" sz="3200" b="1" dirty="0">
                <a:solidFill>
                  <a:srgbClr val="B71963"/>
                </a:solidFill>
                <a:latin typeface="Arial Black" panose="020B0A04020102020204" pitchFamily="34" charset="0"/>
              </a:rPr>
              <a:t>SIGNIFICADO DE LA EVALUACIÓN</a:t>
            </a:r>
            <a:endParaRPr lang="es-ES" sz="3200" b="1" dirty="0">
              <a:solidFill>
                <a:srgbClr val="B71963"/>
              </a:solidFill>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71662"/>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EVALUACIÓN EX ANTE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3 Rectángulo"/>
          <p:cNvSpPr>
            <a:spLocks noChangeArrowheads="1"/>
          </p:cNvSpPr>
          <p:nvPr/>
        </p:nvSpPr>
        <p:spPr bwMode="auto">
          <a:xfrm>
            <a:off x="428596" y="1484784"/>
            <a:ext cx="8391554" cy="508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Se trata de evaluar la formulación de las propuestas de intervenciones, en forma previa a su implementación, con el objeto de verificar si cumplen o no con las condiciones requeridas para llevarlas adelante. </a:t>
            </a:r>
          </a:p>
          <a:p>
            <a:pPr algn="just" eaLnBrk="1" hangingPunct="1">
              <a:spcBef>
                <a:spcPct val="0"/>
              </a:spcBef>
              <a:buFontTx/>
              <a:buNone/>
            </a:pPr>
            <a:r>
              <a:rPr lang="es-ES" altLang="es-AR" sz="2100" i="1" dirty="0">
                <a:latin typeface="Arial Unicode MS" panose="020B0604020202020204" pitchFamily="34" charset="-128"/>
                <a:ea typeface="Arial Unicode MS" panose="020B0604020202020204" pitchFamily="34" charset="-128"/>
                <a:cs typeface="Arial Unicode MS" panose="020B0604020202020204" pitchFamily="34" charset="-128"/>
              </a:rPr>
              <a:t>(Por ejemplo, cuando la supervisión y/o el equipo técnico IACE evalúa los planes formulados por las escuelas). </a:t>
            </a:r>
          </a:p>
          <a:p>
            <a:pPr algn="just" eaLnBrk="1" hangingPunct="1">
              <a:spcBef>
                <a:spcPct val="0"/>
              </a:spcBef>
              <a:buFontTx/>
              <a:buNone/>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Se analizan: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pertinencia</a:t>
            </a: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coherencia interna </a:t>
            </a: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y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viabilidad</a:t>
            </a:r>
            <a:r>
              <a:rPr lang="es-ES" altLang="es-AR" sz="2100" i="1"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eaLnBrk="1" hangingPunct="1">
              <a:spcBef>
                <a:spcPct val="0"/>
              </a:spcBef>
              <a:buFontTx/>
              <a:buNone/>
            </a:pPr>
            <a:endParaRPr lang="es-ES"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0"/>
              </a:spcBef>
              <a:buFontTx/>
              <a:buNone/>
            </a:pPr>
            <a:r>
              <a:rPr lang="es-ES" altLang="es-AR" sz="2100" b="1" dirty="0">
                <a:solidFill>
                  <a:srgbClr val="798D5F"/>
                </a:solidFill>
                <a:latin typeface="Arial Unicode MS" panose="020B0604020202020204" pitchFamily="34" charset="-128"/>
                <a:ea typeface="Arial Unicode MS" panose="020B0604020202020204" pitchFamily="34" charset="-128"/>
                <a:cs typeface="Arial Unicode MS" panose="020B0604020202020204" pitchFamily="34" charset="-128"/>
              </a:rPr>
              <a:t>PERTINENCIA</a:t>
            </a:r>
            <a:r>
              <a:rPr lang="es-ES" altLang="es-AR" sz="2100" dirty="0">
                <a:solidFill>
                  <a:srgbClr val="798D5F"/>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las líneas de acción respecto de las situaciones problemáticas que se pretenden modificar. </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a los encuadres teóricos y axiológicos vigentes acerca de la temática.</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a las líneas que apoya la instancia a la cual se presenta la propuesta de intervención.  </a:t>
            </a:r>
          </a:p>
        </p:txBody>
      </p:sp>
    </p:spTree>
    <p:extLst>
      <p:ext uri="{BB962C8B-B14F-4D97-AF65-F5344CB8AC3E}">
        <p14:creationId xmlns:p14="http://schemas.microsoft.com/office/powerpoint/2010/main" val="260270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9378" y="619275"/>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EVALUACIÓN EX ANTE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51520" y="1340768"/>
            <a:ext cx="8676580" cy="475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COHERENCIA INTERNA</a:t>
            </a:r>
            <a:r>
              <a:rPr lang="es-ES" altLang="es-AR" sz="20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los objetivos y metas en relación con los problemas identificados y priorizados.</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las actividades para el logro de los objetivos y metas planteados. </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y suficiencia de los recursos de todo tipo en función de las actividades a desarrollar.</a:t>
            </a:r>
          </a:p>
          <a:p>
            <a:pPr algn="just">
              <a:buFontTx/>
              <a:buNone/>
            </a:pPr>
            <a:endParaRPr lang="es-ES" altLang="es-A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None/>
            </a:pPr>
            <a:r>
              <a:rPr lang="es-ES" altLang="es-AR" sz="2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VIABILIDAD</a:t>
            </a:r>
            <a:r>
              <a:rPr lang="es-ES" altLang="es-AR" sz="20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posibilidad de concretar la propuesta y que la misma sea sustentable.</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Capacidad de las organizaciones y actores que se involucrarán (calidad y cantidad de recursos humanos, económicos, materiales…). </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Condiciones, políticas, sociales y técnicas favorables para desarrollar las acciones en el período y en el contexto considerado.</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 estrategia de institucionalización y sustentabilidad que se plantea.</a:t>
            </a:r>
          </a:p>
        </p:txBody>
      </p:sp>
    </p:spTree>
    <p:extLst>
      <p:ext uri="{BB962C8B-B14F-4D97-AF65-F5344CB8AC3E}">
        <p14:creationId xmlns:p14="http://schemas.microsoft.com/office/powerpoint/2010/main" val="405525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576000"/>
            <a:ext cx="5357850" cy="633983"/>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MONITOREO – EVALUACIÓN CON FOCO EN PROCESOS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323528" y="1412776"/>
            <a:ext cx="8496944" cy="43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Sus características son:</a:t>
            </a: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realiza a la par de la acción, durante la misma.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Pone el foco en procesos (actividades realizadas) y en productos (emergentes de las actividades realizadas), aunque no deja de indagar por algunos resultados relativos a </a:t>
            </a:r>
            <a:r>
              <a:rPr lang="es-AR" altLang="es-AR" sz="2000" b="1" i="1" dirty="0">
                <a:latin typeface="Arial Unicode MS" panose="020B0604020202020204" pitchFamily="34" charset="-128"/>
                <a:ea typeface="Arial Unicode MS" panose="020B0604020202020204" pitchFamily="34" charset="-128"/>
                <a:cs typeface="Arial Unicode MS" panose="020B0604020202020204" pitchFamily="34" charset="-128"/>
              </a:rPr>
              <a:t>cambios</a:t>
            </a: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 en concepciones y comportamientos de las personas, en prácticas y estructuras de las organizaciones, en las situaciones, etc., atribuibles a la intervención.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lleva a cabo en forma frecuente y periódica (por lo general mensual, trimestral o semestralmente) lo cual es distinto a decir que sea “continuo”.</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Requiere de un sistema de registros e información (como toda evaluación) que permita consolidaciones periódicas. </a:t>
            </a:r>
          </a:p>
          <a:p>
            <a:pPr marL="457200" lvl="1" indent="0" algn="just">
              <a:buNone/>
            </a:pPr>
            <a:endParaRPr lang="es-AR"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Tx/>
              <a:buNone/>
            </a:pPr>
            <a:r>
              <a:rPr lang="es-AR" altLang="es-AR" sz="1800" i="1" dirty="0">
                <a:latin typeface="Arial Unicode MS" panose="020B0604020202020204" pitchFamily="34" charset="-128"/>
                <a:ea typeface="Arial Unicode MS" panose="020B0604020202020204" pitchFamily="34" charset="-128"/>
                <a:cs typeface="Arial Unicode MS" panose="020B0604020202020204" pitchFamily="34" charset="-128"/>
              </a:rPr>
              <a:t>Por ejemplo, el seguimiento del equipo técnico provincial sobre la aplicación del IACE en las escuelas. </a:t>
            </a:r>
            <a:endParaRPr lang="es-ES" altLang="es-AR" sz="18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848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86150" y="612578"/>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EL FOCO EN PROCESOS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428595" y="1554163"/>
            <a:ext cx="8320117" cy="4251325"/>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análisis se dirige sobre todo a:</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desarrollo de las actividades según lo programado. </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cumplimiento del cronograma.</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La verificación de los insumos utilizados.</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La obtención de los productos previstos.</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alcance de las coberturas anunciadas en los momentos previstos.</a:t>
            </a:r>
          </a:p>
          <a:p>
            <a:pPr marL="0" lvl="1" algn="just">
              <a:spcBef>
                <a:spcPct val="20000"/>
              </a:spcBef>
              <a:defRPr/>
            </a:pPr>
            <a:endParaRPr 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Sin embargo se procuran detectar también los efectos o cambios que se van logrando a medida que se lleva a cabo la intervención. </a:t>
            </a:r>
          </a:p>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Por ende, se trata de una cuestión de énfasis.</a:t>
            </a: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8451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EL FOCO EN RESULTADOS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51520" y="1772815"/>
            <a:ext cx="8424168" cy="4104109"/>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Se la suele llamar evaluación final o ex post.</a:t>
            </a:r>
          </a:p>
          <a:p>
            <a:pPr algn="just">
              <a:spcBef>
                <a:spcPct val="20000"/>
              </a:spcBef>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Se realiza al finalizar una intervención y pone énfasis en los resultados obtenidos para valorar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en qué medida se alcanzaron los objetivos previstos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apreciar cuáles han sido los efectos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o cambios buscados y no buscados, atribuibles a la acción desplegada, sobre todo respecto de la situación inicial que se pretendía modificar.</a:t>
            </a:r>
          </a:p>
          <a:p>
            <a:pPr algn="just">
              <a:spcBef>
                <a:spcPct val="20000"/>
              </a:spcBef>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 la vez, procura identificar los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factores que contribuyeron a producir esos resultados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o sea que aborda también los procesos desarrollados para conducir hacia los logros. </a:t>
            </a:r>
          </a:p>
          <a:p>
            <a:pPr>
              <a:spcBef>
                <a:spcPct val="20000"/>
              </a:spcBef>
              <a:buFont typeface="Arial" charset="0"/>
              <a:buNone/>
              <a:defRPr/>
            </a:pPr>
            <a:endParaRPr lang="es-ES" sz="2200" dirty="0">
              <a:cs typeface="Arial" charset="0"/>
            </a:endParaRPr>
          </a:p>
          <a:p>
            <a:pPr>
              <a:spcBef>
                <a:spcPct val="20000"/>
              </a:spcBef>
              <a:buFont typeface="Arial" charset="0"/>
              <a:buNone/>
              <a:defRPr/>
            </a:pPr>
            <a:endParaRPr lang="es-ES" sz="2200" dirty="0">
              <a:cs typeface="Arial" charset="0"/>
            </a:endParaRPr>
          </a:p>
        </p:txBody>
      </p:sp>
    </p:spTree>
    <p:extLst>
      <p:ext uri="{BB962C8B-B14F-4D97-AF65-F5344CB8AC3E}">
        <p14:creationId xmlns:p14="http://schemas.microsoft.com/office/powerpoint/2010/main" val="354672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76000"/>
            <a:ext cx="5357850" cy="500066"/>
          </a:xfrm>
        </p:spPr>
        <p:txBody>
          <a:bodyPr lIns="0" tIns="0" rIns="0" bIns="0" anchor="t" anchorCtr="0">
            <a:normAutofit/>
          </a:bodyPr>
          <a:lstStyle/>
          <a:p>
            <a:pPr algn="l"/>
            <a:r>
              <a:rPr lang="es-ES" sz="2400" b="1" dirty="0">
                <a:solidFill>
                  <a:srgbClr val="00B050"/>
                </a:solidFill>
                <a:latin typeface="Arial" pitchFamily="34" charset="0"/>
                <a:cs typeface="Arial" pitchFamily="34" charset="0"/>
              </a:rPr>
              <a:t>TIPOS DE RESULTADOS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74499763"/>
              </p:ext>
            </p:extLst>
          </p:nvPr>
        </p:nvGraphicFramePr>
        <p:xfrm>
          <a:off x="755576" y="1628799"/>
          <a:ext cx="7959829" cy="4514801"/>
        </p:xfrm>
        <a:graphic>
          <a:graphicData uri="http://schemas.openxmlformats.org/drawingml/2006/table">
            <a:tbl>
              <a:tblPr firstRow="1" bandRow="1">
                <a:tableStyleId>{8A107856-5554-42FB-B03E-39F5DBC370BA}</a:tableStyleId>
              </a:tblPr>
              <a:tblGrid>
                <a:gridCol w="1656184">
                  <a:extLst>
                    <a:ext uri="{9D8B030D-6E8A-4147-A177-3AD203B41FA5}">
                      <a16:colId xmlns:a16="http://schemas.microsoft.com/office/drawing/2014/main" val="20000"/>
                    </a:ext>
                  </a:extLst>
                </a:gridCol>
                <a:gridCol w="6303645">
                  <a:extLst>
                    <a:ext uri="{9D8B030D-6E8A-4147-A177-3AD203B41FA5}">
                      <a16:colId xmlns:a16="http://schemas.microsoft.com/office/drawing/2014/main" val="20001"/>
                    </a:ext>
                  </a:extLst>
                </a:gridCol>
              </a:tblGrid>
              <a:tr h="122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 obtienen de las actividades desarrolladas; se corresponden con las “metas de producción” (talleres realizados, materiales didácticos producidos, aulas remodeladas, docentes capacitados).</a:t>
                      </a:r>
                    </a:p>
                  </a:txBody>
                  <a:tcPr/>
                </a:tc>
                <a:extLst>
                  <a:ext uri="{0D108BD9-81ED-4DB2-BD59-A6C34878D82A}">
                    <a16:rowId xmlns:a16="http://schemas.microsoft.com/office/drawing/2014/main" val="10000"/>
                  </a:ext>
                </a:extLst>
              </a:tr>
              <a:tr h="237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Efectos esperados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Cambios en la situación inicial en individuos, poblaciones, instituciones (en concepciones, conocimientos, comportamientos, prácticas), previstos o programados; se corresponden con los objetivos planteados; (incremento en la retención escolar, mejor rendimiento de estudiantes en las materias básicas, actitudes positivas y habilidades de estudiantes para el estudio, involucramiento de los familiares en el</a:t>
                      </a:r>
                      <a:r>
                        <a:rPr lang="es-ES" sz="1800" b="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aprendizaje de sus hijos…</a:t>
                      </a: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txBody>
                  <a:tcPr/>
                </a:tc>
                <a:extLst>
                  <a:ext uri="{0D108BD9-81ED-4DB2-BD59-A6C34878D82A}">
                    <a16:rowId xmlns:a16="http://schemas.microsoft.com/office/drawing/2014/main" val="10001"/>
                  </a:ext>
                </a:extLst>
              </a:tr>
              <a:tr h="425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Efectos no esperados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Cambios positivos o negativos, que no fueron contemplados en la formulación.</a:t>
                      </a:r>
                    </a:p>
                    <a:p>
                      <a:pPr algn="just"/>
                      <a:endParaRPr lang="es-A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79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86150" y="6141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RESULTADOS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48200409"/>
              </p:ext>
            </p:extLst>
          </p:nvPr>
        </p:nvGraphicFramePr>
        <p:xfrm>
          <a:off x="592084" y="1484784"/>
          <a:ext cx="7959829" cy="3244854"/>
        </p:xfrm>
        <a:graphic>
          <a:graphicData uri="http://schemas.openxmlformats.org/drawingml/2006/table">
            <a:tbl>
              <a:tblPr firstRow="1" bandRow="1">
                <a:tableStyleId>{8A107856-5554-42FB-B03E-39F5DBC370BA}</a:tableStyleId>
              </a:tblPr>
              <a:tblGrid>
                <a:gridCol w="1656184">
                  <a:extLst>
                    <a:ext uri="{9D8B030D-6E8A-4147-A177-3AD203B41FA5}">
                      <a16:colId xmlns:a16="http://schemas.microsoft.com/office/drawing/2014/main" val="20000"/>
                    </a:ext>
                  </a:extLst>
                </a:gridCol>
                <a:gridCol w="6303645">
                  <a:extLst>
                    <a:ext uri="{9D8B030D-6E8A-4147-A177-3AD203B41FA5}">
                      <a16:colId xmlns:a16="http://schemas.microsoft.com/office/drawing/2014/main" val="20001"/>
                    </a:ext>
                  </a:extLst>
                </a:gridCol>
              </a:tblGrid>
              <a:tr h="1168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Logros</a:t>
                      </a:r>
                      <a:endParaRPr lang="es-ES"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AR" dirty="0"/>
                    </a:p>
                  </a:txBody>
                  <a:tcPr/>
                </a:tc>
                <a:tc>
                  <a:txBody>
                    <a:bodyPr/>
                    <a:lstStyle/>
                    <a:p>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Aluden a cualquier tipo de resultados positivos alcanzados en relación a lo programado; se asocian al concepto de </a:t>
                      </a:r>
                    </a:p>
                    <a:p>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efectividad = medida en que se dio cumplimiento a los objetivos.</a:t>
                      </a:r>
                    </a:p>
                  </a:txBody>
                  <a:tcPr/>
                </a:tc>
                <a:extLst>
                  <a:ext uri="{0D108BD9-81ED-4DB2-BD59-A6C34878D82A}">
                    <a16:rowId xmlns:a16="http://schemas.microsoft.com/office/drawing/2014/main" val="10000"/>
                  </a:ext>
                </a:extLst>
              </a:tr>
              <a:tr h="2056134">
                <a:tc>
                  <a:txBody>
                    <a:bodyPr/>
                    <a:lstStyle/>
                    <a:p>
                      <a:endParaRPr lang="es-AR" dirty="0"/>
                    </a:p>
                    <a:p>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Impactos</a:t>
                      </a:r>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Son también efectos o cambios (positivos o negativos) verificables en plazos mayores que el de los efectos programados; repercusiones más amplias, en otras poblaciones más allá de los destinatarios directos, en otras localizaciones, en otras organizaciones, en otros programas, en las políticas públicas, en los medios, en la agenda de la sociedad civil.</a:t>
                      </a:r>
                    </a:p>
                  </a:txBody>
                  <a:tcPr/>
                </a:tc>
                <a:extLst>
                  <a:ext uri="{0D108BD9-81ED-4DB2-BD59-A6C34878D82A}">
                    <a16:rowId xmlns:a16="http://schemas.microsoft.com/office/drawing/2014/main" val="10001"/>
                  </a:ext>
                </a:extLst>
              </a:tr>
            </a:tbl>
          </a:graphicData>
        </a:graphic>
      </p:graphicFrame>
      <p:sp>
        <p:nvSpPr>
          <p:cNvPr id="6" name="7 Flecha abajo"/>
          <p:cNvSpPr/>
          <p:nvPr/>
        </p:nvSpPr>
        <p:spPr>
          <a:xfrm>
            <a:off x="3973950" y="4842490"/>
            <a:ext cx="756469" cy="818758"/>
          </a:xfrm>
          <a:prstGeom prst="downArrow">
            <a:avLst>
              <a:gd name="adj1" fmla="val 50000"/>
              <a:gd name="adj2" fmla="val 4116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
        <p:nvSpPr>
          <p:cNvPr id="7" name="6 Rectángulo"/>
          <p:cNvSpPr>
            <a:spLocks noChangeArrowheads="1"/>
          </p:cNvSpPr>
          <p:nvPr/>
        </p:nvSpPr>
        <p:spPr bwMode="auto">
          <a:xfrm>
            <a:off x="250824" y="5661248"/>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Metafóricamente: “sumando” logros y “restando” efectos e impactos negativos (no deseados) se obtiene la </a:t>
            </a:r>
            <a:r>
              <a:rPr lang="es-ES" altLang="es-AR" sz="2000" b="1" dirty="0">
                <a:latin typeface="Arial Unicode MS" panose="020B0604020202020204" pitchFamily="34" charset="-128"/>
                <a:ea typeface="Arial Unicode MS" panose="020B0604020202020204" pitchFamily="34" charset="-128"/>
                <a:cs typeface="Arial Unicode MS" panose="020B0604020202020204" pitchFamily="34" charset="-128"/>
              </a:rPr>
              <a:t>EFECTIVIDAD</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 de una intervención.</a:t>
            </a:r>
          </a:p>
        </p:txBody>
      </p:sp>
    </p:spTree>
    <p:extLst>
      <p:ext uri="{BB962C8B-B14F-4D97-AF65-F5344CB8AC3E}">
        <p14:creationId xmlns:p14="http://schemas.microsoft.com/office/powerpoint/2010/main" val="19071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SÍNTESIS DE RESULTADOS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512" y="1412776"/>
            <a:ext cx="864108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336675" indent="-261938"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 evaluación debe interrogarse por todo tipo de resultados.</a:t>
            </a:r>
          </a:p>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Debe hacer un balance, una síntesis acumulativa de los resultados obtenidos, una apreciación fundada en evidencias (datos confiables) acerca de cómo la intervención contribuyó a cambiar la situación inicial y a solucionar los problemas priorizados. </a:t>
            </a:r>
          </a:p>
          <a:p>
            <a:pPr marL="185738" lvl="1" algn="just">
              <a:buFontTx/>
              <a:buNone/>
              <a:defRPr/>
            </a:pPr>
            <a:endParaRPr lang="es-AR"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Por ejemplo, en términos generales:</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Mejoras en la situación de la población objetivo.</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Cambios en puntos de vista, concepciones, actitudes, comportamientos, vínculos entre actores.</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Fortalecimiento de la gestión de las organizaciones involucradas. </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Repercusión en las políticas públicas o en la colocación de ciertos temas en la agenda pública.</a:t>
            </a:r>
            <a:endPar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8912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357850" cy="633984"/>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INFORMACIÓN PARA RESULTADOS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512" y="1628800"/>
            <a:ext cx="8424738" cy="3887763"/>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074738" indent="-160338"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lvl="1" algn="just">
              <a:spcBef>
                <a:spcPct val="20000"/>
              </a:spcBef>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Las técnicas y fuentes para obtener la información requerida por la evaluación acerca de los distintos tipos de resultados también diferirán: </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La información relativa a los productos se conseguirá a través de registros de las organizaciones o  establecimientos involucrados;</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Ídem para la información relativa a los efectos programados, aunque es aconsejable que se realicen estudios especiales. </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En el caso de los efectos no esperados y de los impactos se requerirá de estudios específicos.  </a:t>
            </a:r>
          </a:p>
          <a:p>
            <a:pPr>
              <a:spcBef>
                <a:spcPct val="20000"/>
              </a:spcBef>
              <a:buFont typeface="Arial" charset="0"/>
              <a:buNone/>
              <a:defRPr/>
            </a:pPr>
            <a:endParaRPr lang="es-ES" sz="2200" dirty="0">
              <a:cs typeface="Arial" charset="0"/>
            </a:endParaRPr>
          </a:p>
        </p:txBody>
      </p:sp>
    </p:spTree>
    <p:extLst>
      <p:ext uri="{BB962C8B-B14F-4D97-AF65-F5344CB8AC3E}">
        <p14:creationId xmlns:p14="http://schemas.microsoft.com/office/powerpoint/2010/main" val="127697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5325" y="576000"/>
            <a:ext cx="5357850" cy="633984"/>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INFORMACIÓN PARA RESULTADOS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07950" y="1341438"/>
            <a:ext cx="8785225" cy="4608512"/>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074738" indent="-160338"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spcBef>
                <a:spcPct val="20000"/>
              </a:spcBef>
              <a:defRPr/>
            </a:pPr>
            <a:r>
              <a:rPr lang="es-AR" sz="2000" dirty="0">
                <a:cs typeface="Arial" charset="0"/>
              </a:rPr>
              <a:t>	</a:t>
            </a: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Algunos de los principales insumos o fuentes documentales para la evaluación final, son:</a:t>
            </a: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El documento de formulación de la intervención (el plan o programa).</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El diagnóstico de la situación inicial  o línea de base (si existe).</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de avance realizados durante la gestión.</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Las series de datos o registros del monitoreo y procesados durante la ejecución de las acciones (destinatarios, prestaciones brindadas, ejecución presupuestaria, etc.).</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sobre sistematización de experiencias (parciales o totales).</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de evaluaciones realizadas durante la ejecución.</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spcBef>
                <a:spcPct val="20000"/>
              </a:spcBef>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Es aconsejable recoger opiniones de los destinatarios y otros actores implicados, para calificar los resultados de una intervención.</a:t>
            </a:r>
          </a:p>
        </p:txBody>
      </p:sp>
    </p:spTree>
    <p:extLst>
      <p:ext uri="{BB962C8B-B14F-4D97-AF65-F5344CB8AC3E}">
        <p14:creationId xmlns:p14="http://schemas.microsoft.com/office/powerpoint/2010/main" val="121856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76000"/>
            <a:ext cx="5357850" cy="500066"/>
          </a:xfrm>
        </p:spPr>
        <p:txBody>
          <a:bodyPr lIns="0" tIns="0" rIns="0" bIns="0" anchor="t" anchorCtr="0">
            <a:normAutofit/>
          </a:bodyPr>
          <a:lstStyle/>
          <a:p>
            <a:pPr algn="l"/>
            <a:r>
              <a:rPr lang="es-ES_tradnl" sz="2400" b="1" dirty="0">
                <a:solidFill>
                  <a:srgbClr val="B71963"/>
                </a:solidFill>
                <a:latin typeface="Arial Black" panose="020B0A04020102020204" pitchFamily="34" charset="0"/>
                <a:cs typeface="Arial" pitchFamily="34" charset="0"/>
              </a:rPr>
              <a:t>EVALUACIÓN: UNA DEFINICIÓN</a:t>
            </a:r>
            <a:endParaRPr lang="es-ES" sz="2400" b="1" dirty="0">
              <a:solidFill>
                <a:srgbClr val="B71963"/>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8" name="2 Marcador de contenido"/>
          <p:cNvSpPr txBox="1">
            <a:spLocks/>
          </p:cNvSpPr>
          <p:nvPr/>
        </p:nvSpPr>
        <p:spPr bwMode="auto">
          <a:xfrm>
            <a:off x="107950" y="1339850"/>
            <a:ext cx="8813787" cy="5329510"/>
          </a:xfrm>
          <a:prstGeom prst="rect">
            <a:avLst/>
          </a:prstGeom>
          <a:noFill/>
          <a:ln w="9525">
            <a:noFill/>
            <a:miter lim="800000"/>
            <a:headEnd/>
            <a:tailEnd/>
          </a:ln>
        </p:spPr>
        <p:txBody>
          <a:bodyPr/>
          <a:lstStyle/>
          <a:p>
            <a:pPr marL="342900" indent="-342900" algn="just" eaLnBrk="0" fontAlgn="auto" hangingPunct="0">
              <a:spcBef>
                <a:spcPct val="20000"/>
              </a:spcBef>
              <a:spcAft>
                <a:spcPts val="0"/>
              </a:spcAft>
              <a:buFont typeface="Wingdings" pitchFamily="2" charset="2"/>
              <a:buChar char="Ø"/>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Actividad programada</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de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reflexión</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sobre la acción – a  desarrollar, en desarrollo o desarrollada –. Se realiza mediante...</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Procedimientos sistemáticos de: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Obtención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Análisis 	   	     de información (de distinto tipo)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Interpretación</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Comparaciones contra parámetros definidos. </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Emisión de juicios valorativos fundamentados y comunicables, sobre procesos (actividades) y resultados (alcanzados o futuros).</a:t>
            </a:r>
          </a:p>
          <a:p>
            <a:pPr lvl="1" indent="-342900" algn="just" eaLnBrk="0" fontAlgn="auto" hangingPunct="0">
              <a:spcBef>
                <a:spcPct val="20000"/>
              </a:spcBef>
              <a:spcAft>
                <a:spcPts val="0"/>
              </a:spcAft>
              <a:buFont typeface="Wingdings" pitchFamily="2" charset="2"/>
              <a:buChar char="Ø"/>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Con una triple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finalidad</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formular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recomendaciones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para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mejorar la acción,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lograr</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aprendizaje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para todos los involucrados</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y otorgar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transparencia</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 la gestión.</a:t>
            </a:r>
          </a:p>
        </p:txBody>
      </p:sp>
      <p:sp>
        <p:nvSpPr>
          <p:cNvPr id="9" name="Right Brace 10"/>
          <p:cNvSpPr/>
          <p:nvPr/>
        </p:nvSpPr>
        <p:spPr>
          <a:xfrm>
            <a:off x="3779912" y="2633356"/>
            <a:ext cx="215900" cy="975957"/>
          </a:xfrm>
          <a:prstGeom prst="rightBrace">
            <a:avLst/>
          </a:prstGeom>
          <a:ln>
            <a:solidFill>
              <a:srgbClr val="E4007C"/>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 Caratula.jpg"/>
          <p:cNvPicPr>
            <a:picLocks noChangeAspect="1"/>
          </p:cNvPicPr>
          <p:nvPr/>
        </p:nvPicPr>
        <p:blipFill>
          <a:blip r:embed="rId2"/>
          <a:stretch>
            <a:fillRect/>
          </a:stretch>
        </p:blipFill>
        <p:spPr>
          <a:xfrm>
            <a:off x="1" y="0"/>
            <a:ext cx="9113599" cy="6857998"/>
          </a:xfrm>
          <a:prstGeom prst="rect">
            <a:avLst/>
          </a:prstGeom>
        </p:spPr>
      </p:pic>
      <p:sp>
        <p:nvSpPr>
          <p:cNvPr id="2" name="1 Título"/>
          <p:cNvSpPr>
            <a:spLocks noGrp="1"/>
          </p:cNvSpPr>
          <p:nvPr>
            <p:ph type="title"/>
          </p:nvPr>
        </p:nvSpPr>
        <p:spPr>
          <a:xfrm>
            <a:off x="2267744" y="3717032"/>
            <a:ext cx="5184576" cy="1432702"/>
          </a:xfrm>
        </p:spPr>
        <p:txBody>
          <a:bodyPr lIns="0" tIns="0" rIns="0" bIns="0" anchor="t" anchorCtr="0">
            <a:normAutofit/>
          </a:bodyPr>
          <a:lstStyle/>
          <a:p>
            <a:pPr algn="l"/>
            <a:r>
              <a:rPr lang="es-ES_tradnl" sz="3200" b="1" dirty="0">
                <a:solidFill>
                  <a:srgbClr val="00B050"/>
                </a:solidFill>
                <a:latin typeface="Arial Black" panose="020B0A04020102020204" pitchFamily="34" charset="0"/>
              </a:rPr>
              <a:t>ASPECTOS METODOLÓGICOS</a:t>
            </a:r>
            <a:endParaRPr lang="es-ES" sz="3200" b="1" dirty="0">
              <a:solidFill>
                <a:srgbClr val="00B050"/>
              </a:solidFill>
              <a:latin typeface="Arial Black" panose="020B0A04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20394"/>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RIGOR / TRIANGULACIÓN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233201" y="1448966"/>
            <a:ext cx="8677597" cy="5076378"/>
          </a:xfrm>
          <a:prstGeom prst="rect">
            <a:avLst/>
          </a:prstGeom>
          <a:noFill/>
          <a:ln w="9525">
            <a:noFill/>
            <a:miter lim="800000"/>
            <a:headEnd/>
            <a:tailEnd/>
          </a:ln>
        </p:spPr>
        <p:txBody>
          <a:bodyPr/>
          <a:lstStyle/>
          <a:p>
            <a:pPr marL="342900" indent="-342900" algn="ctr"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Reducción de la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subjetividad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individual, mediante la </a:t>
            </a:r>
          </a:p>
          <a:p>
            <a:pPr marL="342900" indent="-342900" algn="ctr"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intersubjetividad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diversos sujetos, diferentes perspectivas.</a:t>
            </a:r>
          </a:p>
          <a:p>
            <a:pPr marL="342900" indent="-342900" algn="ctr" eaLnBrk="0" fontAlgn="auto" hangingPunct="0">
              <a:lnSpc>
                <a:spcPct val="80000"/>
              </a:lnSpc>
              <a:spcBef>
                <a:spcPct val="20000"/>
              </a:spcBef>
              <a:spcAft>
                <a:spcPts val="0"/>
              </a:spcAft>
              <a:buFont typeface="Wingdings" pitchFamily="2" charset="2"/>
              <a:buNone/>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El rigor metodológico se preserva fundamentalmente mediante:</a:t>
            </a:r>
          </a:p>
          <a:p>
            <a:pPr marL="342900" indent="-342900"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eaLnBrk="0" fontAlgn="auto" hangingPunct="0">
              <a:lnSpc>
                <a:spcPct val="80000"/>
              </a:lnSpc>
              <a:spcBef>
                <a:spcPct val="20000"/>
              </a:spcBef>
              <a:spcAft>
                <a:spcPts val="0"/>
              </a:spcAft>
              <a:buFont typeface="Wingdings" pitchFamily="2" charset="2"/>
              <a:buNone/>
              <a:defRPr/>
            </a:pP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fontAlgn="auto" hangingPunct="0">
              <a:lnSpc>
                <a:spcPct val="80000"/>
              </a:lnSpc>
              <a:spcBef>
                <a:spcPct val="20000"/>
              </a:spcBef>
              <a:spcAft>
                <a:spcPts val="0"/>
              </a:spcAft>
              <a:buFont typeface="Wingdings" pitchFamily="2" charset="2"/>
              <a:buNone/>
              <a:defRPr/>
            </a:pP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La TRIANGULACIÓN, entre: </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Actores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Momentos</a:t>
            </a: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Disciplinas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Abordajes (</a:t>
            </a:r>
            <a:r>
              <a:rPr lang="es-ES" sz="2200" dirty="0" err="1">
                <a:latin typeface="Arial Unicode MS" panose="020B0604020202020204" pitchFamily="34" charset="-128"/>
                <a:ea typeface="Arial Unicode MS" panose="020B0604020202020204" pitchFamily="34" charset="-128"/>
                <a:cs typeface="Arial Unicode MS" panose="020B0604020202020204" pitchFamily="34" charset="-128"/>
              </a:rPr>
              <a:t>cuanti</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200" dirty="0" err="1">
                <a:latin typeface="Arial Unicode MS" panose="020B0604020202020204" pitchFamily="34" charset="-128"/>
                <a:ea typeface="Arial Unicode MS" panose="020B0604020202020204" pitchFamily="34" charset="-128"/>
                <a:cs typeface="Arial Unicode MS" panose="020B0604020202020204" pitchFamily="34" charset="-128"/>
              </a:rPr>
              <a:t>cuali</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Indicadores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Técnicas</a:t>
            </a:r>
          </a:p>
        </p:txBody>
      </p:sp>
      <p:sp>
        <p:nvSpPr>
          <p:cNvPr id="8" name="3 Flecha abajo"/>
          <p:cNvSpPr/>
          <p:nvPr/>
        </p:nvSpPr>
        <p:spPr>
          <a:xfrm>
            <a:off x="4139952" y="2852936"/>
            <a:ext cx="720080" cy="1080120"/>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2988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RIGOR / TRIANGULACIÓN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1 Rectángulo"/>
          <p:cNvSpPr>
            <a:spLocks noChangeArrowheads="1"/>
          </p:cNvSpPr>
          <p:nvPr/>
        </p:nvSpPr>
        <p:spPr bwMode="auto">
          <a:xfrm>
            <a:off x="323850" y="1812925"/>
            <a:ext cx="8208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Wingdings" panose="05000000000000000000" pitchFamily="2" charset="2"/>
              <a:buNone/>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La </a:t>
            </a:r>
            <a:r>
              <a:rPr lang="es-ES" altLang="es-AR" sz="2400" b="1" dirty="0">
                <a:latin typeface="Arial Unicode MS" panose="020B0604020202020204" pitchFamily="34" charset="-128"/>
                <a:ea typeface="Arial Unicode MS" panose="020B0604020202020204" pitchFamily="34" charset="-128"/>
                <a:cs typeface="Arial Unicode MS" panose="020B0604020202020204" pitchFamily="34" charset="-128"/>
              </a:rPr>
              <a:t>triangulación</a:t>
            </a: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permite la síntesis y complementación metodológica, en procura de:</a:t>
            </a:r>
          </a:p>
          <a:p>
            <a:pPr algn="just" eaLnBrk="1" hangingPunct="1">
              <a:spcBef>
                <a:spcPct val="0"/>
              </a:spcBef>
              <a:buFont typeface="Wingdings" panose="05000000000000000000" pitchFamily="2" charset="2"/>
              <a:buNone/>
            </a:pPr>
            <a:endPar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Mayor confiabilidad de los resultados.</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Mayor entendimiento de los fenómenos bajo análisis.</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Reducción de sesgos de cada técnica.</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Validación de las técnicas e instrumentos.</a:t>
            </a:r>
          </a:p>
        </p:txBody>
      </p:sp>
    </p:spTree>
    <p:extLst>
      <p:ext uri="{BB962C8B-B14F-4D97-AF65-F5344CB8AC3E}">
        <p14:creationId xmlns:p14="http://schemas.microsoft.com/office/powerpoint/2010/main" val="3606425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INFORMACIÓN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598" y="1412776"/>
            <a:ext cx="8424863" cy="4752553"/>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_tradnl"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secundaria:</a:t>
            </a: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 datos cuantitativos y cualitativos ya existentes y disponibles, provenientes de diversas fuentes, ya sea de los registros de la propia intervención evaluada, o bien de estadísticas y documentos “externos”. </a:t>
            </a:r>
          </a:p>
          <a:p>
            <a:pPr marL="342900" indent="-342900" algn="just" eaLnBrk="0" hangingPunct="0">
              <a:spcBef>
                <a:spcPct val="20000"/>
              </a:spcBef>
              <a:buFont typeface="Wingdings" pitchFamily="2" charset="2"/>
              <a:buChar char="Ø"/>
              <a:defRPr/>
            </a:pPr>
            <a:r>
              <a:rPr lang="es-ES_tradnl"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primaria: </a:t>
            </a: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se releva especialmente a efectos de la evaluación (trabajo en terreno o de campo). </a:t>
            </a:r>
          </a:p>
          <a:p>
            <a:pPr algn="just" eaLnBrk="0" hangingPunct="0">
              <a:spcBef>
                <a:spcPct val="20000"/>
              </a:spcBef>
              <a:defRPr/>
            </a:pPr>
            <a:endPar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0" hangingPunct="0">
              <a:spcBef>
                <a:spcPct val="20000"/>
              </a:spcBef>
              <a:defRPr/>
            </a:pPr>
            <a:r>
              <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eaLnBrk="0" hangingPunct="0">
              <a:spcBef>
                <a:spcPct val="20000"/>
              </a:spcBef>
              <a:defRPr/>
            </a:pPr>
            <a:endPar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0" hangingPunct="0">
              <a:spcBef>
                <a:spcPct val="20000"/>
              </a:spcBef>
              <a:defRPr/>
            </a:pP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Para decidir si es necesario obtener información primaria – y cuál – primero se debe recopilar y analizar la índole, actualidad, utilidad y confiabilidad de la información secundaria disponible.</a:t>
            </a:r>
          </a:p>
          <a:p>
            <a:pPr algn="just" eaLnBrk="0" hangingPunct="0">
              <a:spcBef>
                <a:spcPct val="20000"/>
              </a:spcBef>
              <a:buFont typeface="Arial" charset="0"/>
              <a:buNone/>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3 Flecha abajo"/>
          <p:cNvSpPr/>
          <p:nvPr/>
        </p:nvSpPr>
        <p:spPr>
          <a:xfrm>
            <a:off x="3995935" y="3691386"/>
            <a:ext cx="792188" cy="1152128"/>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722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31316"/>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INFORMACIÓN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8" y="1634091"/>
            <a:ext cx="8424862" cy="4747237"/>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cuantitativa</a:t>
            </a: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 se expresa en lenguaje numérico – en cifras, absolutas o relativas – (ej. matrícula, porcentaje de repitencia…). Permite tratamiento o análisis estadístico (por ej. promedios, modos, medianas…).</a:t>
            </a:r>
          </a:p>
          <a:p>
            <a:pPr marL="342900" indent="-342900" algn="just" eaLnBrk="0" hangingPunct="0">
              <a:spcBef>
                <a:spcPct val="20000"/>
              </a:spcBef>
              <a:buFont typeface="Wingdings" pitchFamily="2" charset="2"/>
              <a:buChar char="Ø"/>
              <a:defRPr/>
            </a:pPr>
            <a:r>
              <a:rPr lang="es-ES"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cualitativa</a:t>
            </a: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 se expresa en lenguaje verbal. Permite análisis lingüístico y de contenido. Por ejemplo: documentos de programas, legislación, discursos…</a:t>
            </a:r>
          </a:p>
          <a:p>
            <a:pPr algn="ct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Lejos de ser excluyentes, sirven en forma complementaria para mayor comprensión y profundización del análisis</a:t>
            </a:r>
          </a:p>
        </p:txBody>
      </p:sp>
      <p:sp>
        <p:nvSpPr>
          <p:cNvPr id="7" name="3 Flecha abajo"/>
          <p:cNvSpPr/>
          <p:nvPr/>
        </p:nvSpPr>
        <p:spPr>
          <a:xfrm>
            <a:off x="3995936" y="4293096"/>
            <a:ext cx="864195" cy="1152128"/>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2148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70091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8" y="1634092"/>
            <a:ext cx="8713092" cy="4026933"/>
          </a:xfrm>
          <a:prstGeom prst="rect">
            <a:avLst/>
          </a:prstGeom>
          <a:noFill/>
          <a:ln w="9525">
            <a:noFill/>
            <a:miter lim="800000"/>
            <a:headEnd/>
            <a:tailEnd/>
          </a:ln>
        </p:spPr>
        <p:txBody>
          <a:bodyPr/>
          <a:lstStyle/>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Sistematización y análisis de información secundaria (cuantitativa y/o cualitativa), existente. Por ejemplo, de: </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Estadísticas: censos poblacionales, series educativas, etc. </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Documentos: leyes, programas, discursos.</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Materiales comunicativos (impresos, audio-visuales).</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Cartografía (mapas).</a:t>
            </a:r>
          </a:p>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Registros sistemáticos (sobre actividades, productos, destinatarios, etc.)</a:t>
            </a:r>
          </a:p>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Informe Pautado (solicitud de información </a:t>
            </a:r>
            <a:r>
              <a:rPr lang="es-ES" sz="2400" dirty="0" err="1">
                <a:latin typeface="Arial Unicode MS" panose="020B0604020202020204" pitchFamily="34" charset="-128"/>
                <a:ea typeface="Arial Unicode MS" panose="020B0604020202020204" pitchFamily="34" charset="-128"/>
                <a:cs typeface="Arial Unicode MS" panose="020B0604020202020204" pitchFamily="34" charset="-128"/>
              </a:rPr>
              <a:t>cuanti</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cualitativa existente, con pautas precisas para la confección del informe).</a:t>
            </a:r>
          </a:p>
          <a:p>
            <a:pPr marL="342900" lvl="1" indent="-342900" algn="just" eaLnBrk="0" hangingPunct="0">
              <a:spcBef>
                <a:spcPct val="20000"/>
              </a:spcBef>
              <a:defRPr/>
            </a:pPr>
            <a:endParaRPr lang="es-ES" sz="22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defRPr/>
            </a:pPr>
            <a:endParaRPr lang="es-ES" sz="2200" dirty="0">
              <a:ea typeface="ＭＳ Ｐゴシック" pitchFamily="-65" charset="-128"/>
              <a:cs typeface="Arial" pitchFamily="34" charset="0"/>
            </a:endParaRPr>
          </a:p>
          <a:p>
            <a:pPr eaLnBrk="0" hangingPunct="0">
              <a:spcBef>
                <a:spcPct val="20000"/>
              </a:spcBef>
              <a:buFont typeface="Arial" charset="0"/>
              <a:buNone/>
              <a:defRPr/>
            </a:pPr>
            <a:endParaRPr lang="es-ES" sz="2200" dirty="0">
              <a:ea typeface="ＭＳ Ｐゴシック" pitchFamily="-65" charset="-128"/>
              <a:cs typeface="Arial" pitchFamily="34" charset="0"/>
            </a:endParaRPr>
          </a:p>
        </p:txBody>
      </p:sp>
    </p:spTree>
    <p:extLst>
      <p:ext uri="{BB962C8B-B14F-4D97-AF65-F5344CB8AC3E}">
        <p14:creationId xmlns:p14="http://schemas.microsoft.com/office/powerpoint/2010/main" val="181193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6426"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8" y="1773238"/>
            <a:ext cx="820896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57300"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Técnicas para producir información primaria = relevada “especialmente” =  no existente previamente:</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Observación in situ.</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Entrevistas: </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Personales / Grupales.</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Estructuradas / </a:t>
            </a:r>
            <a:r>
              <a:rPr lang="es-ES" altLang="es-AR" dirty="0" err="1">
                <a:latin typeface="Arial Unicode MS" panose="020B0604020202020204" pitchFamily="34" charset="-128"/>
                <a:ea typeface="Arial Unicode MS" panose="020B0604020202020204" pitchFamily="34" charset="-128"/>
                <a:cs typeface="Arial Unicode MS" panose="020B0604020202020204" pitchFamily="34" charset="-128"/>
              </a:rPr>
              <a:t>Semi</a:t>
            </a: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 Estructuradas.</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A informantes clave.</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Historias o relatos de vida.</a:t>
            </a:r>
          </a:p>
        </p:txBody>
      </p:sp>
    </p:spTree>
    <p:extLst>
      <p:ext uri="{BB962C8B-B14F-4D97-AF65-F5344CB8AC3E}">
        <p14:creationId xmlns:p14="http://schemas.microsoft.com/office/powerpoint/2010/main" val="68187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709918"/>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(3)</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323851" y="1660525"/>
            <a:ext cx="7920558" cy="4505325"/>
          </a:xfrm>
          <a:prstGeom prst="rect">
            <a:avLst/>
          </a:prstGeom>
          <a:noFill/>
          <a:ln w="9525">
            <a:noFill/>
            <a:miter lim="800000"/>
            <a:headEnd/>
            <a:tailEnd/>
          </a:ln>
        </p:spPr>
        <p:txBody>
          <a:bodyPr/>
          <a:lstStyle/>
          <a:p>
            <a:pPr marL="719138" lvl="1" indent="-261938"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Encuestas:</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Por muestreo representativo (resultados generalizables por medio de cálculo estadístico).</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Con muestras “intencionales” (no representativas o generalizables estadísticamente).</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Por medio de encuestador.</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Auto-administrables (por Internet, por e-mail, en forma previa a dinámicas grupales…).</a:t>
            </a:r>
          </a:p>
          <a:p>
            <a:pPr lvl="1"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Estudios de Seguimiento de cohortes.</a:t>
            </a:r>
          </a:p>
          <a:p>
            <a:pPr lvl="1"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Estudios con grupos control o testigo.</a:t>
            </a:r>
          </a:p>
        </p:txBody>
      </p:sp>
    </p:spTree>
    <p:extLst>
      <p:ext uri="{BB962C8B-B14F-4D97-AF65-F5344CB8AC3E}">
        <p14:creationId xmlns:p14="http://schemas.microsoft.com/office/powerpoint/2010/main" val="330083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709918"/>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(4)</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79389" y="1870075"/>
            <a:ext cx="8209036"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081088" indent="-166688"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Basadas en dinámicas grupales: </a:t>
            </a:r>
          </a:p>
          <a:p>
            <a:pPr>
              <a:buFont typeface="Wingdings" panose="05000000000000000000" pitchFamily="2" charset="2"/>
              <a:buNone/>
            </a:pPr>
            <a:endParaRPr lang="es-ES" altLang="es-A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(con o sin aplicación de cuestionario).</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confrontación.</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análisis de procesos decisionales.</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análisis de articulaciones entre organizaciones o programas.</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Grupos Focales.</a:t>
            </a:r>
          </a:p>
          <a:p>
            <a:pPr>
              <a:buFont typeface="Arial" panose="020B0604020202020204" pitchFamily="34" charset="0"/>
              <a:buNone/>
            </a:pPr>
            <a:endParaRPr lang="es-ES" altLang="es-A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873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86150"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LOS INSTRUMENTOS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15516" y="1340768"/>
            <a:ext cx="871296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74725"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Según las técnicas a utilizar, se diseñarán los instrumentos para obtener información acorde con los aspectos a considerar para el análisis. </a:t>
            </a:r>
          </a:p>
          <a:p>
            <a:pPr algn="just">
              <a:buFontTx/>
              <a:buNone/>
            </a:pP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None/>
            </a:pP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encuestas: cuestionarios y bases computarizadas o matrices para cargarlos y para su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entrevistas, más o menos estructuradas: cuestionarios o guías orientadoras y matrices cualitativas para el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dinámicas grupales: guías orientadoras y consignas para la moderación, formatos para relatorías y matrices cualitativas para el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los registros: planillas o protocolos.</a:t>
            </a:r>
          </a:p>
          <a:p>
            <a:pPr lvl="2">
              <a:buFont typeface="Arial" panose="020B0604020202020204" pitchFamily="34" charset="0"/>
              <a:buChar char="‒"/>
            </a:pPr>
            <a:endParaRPr lang="es-ES" altLang="es-AR" sz="2000" dirty="0">
              <a:latin typeface="Arial" panose="020B0604020202020204" pitchFamily="34" charset="0"/>
              <a:cs typeface="Arial" panose="020B0604020202020204" pitchFamily="34" charset="0"/>
            </a:endParaRPr>
          </a:p>
        </p:txBody>
      </p:sp>
      <p:sp>
        <p:nvSpPr>
          <p:cNvPr id="7" name="3 Flecha abajo"/>
          <p:cNvSpPr/>
          <p:nvPr/>
        </p:nvSpPr>
        <p:spPr>
          <a:xfrm>
            <a:off x="3995936" y="2233491"/>
            <a:ext cx="864096" cy="987420"/>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547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606602"/>
            <a:ext cx="5357850" cy="500066"/>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PARÁMETROS COMPARATIVOS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bwMode="auto">
          <a:xfrm>
            <a:off x="179389" y="1412875"/>
            <a:ext cx="8536015" cy="5256485"/>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Situación inicial (contra sí mismo a través del tiempo = “antes-después”).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Objetivos o metas planteadas.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Normas o estándares vigentes en otros contextos (el promedio   nacional, por ejemplo: tasa de repitencia nacional/provincial en el nivel primario o secundario, las normas establecidas, etc.).</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Otras intervenciones / organizaciones similares.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Grupo control – similar – pero donde no se intervino. </a:t>
            </a:r>
          </a:p>
          <a:p>
            <a:pPr marL="342900" indent="-342900" algn="ctr" eaLnBrk="0" hangingPunct="0">
              <a:spcBef>
                <a:spcPct val="20000"/>
              </a:spcBef>
              <a:buFont typeface="Wingdings" pitchFamily="2" charset="2"/>
              <a:buChar char="Ø"/>
              <a:defRPr/>
            </a:pP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Cualquiera sea el tipo de comparación, la evaluación requiere obtener información fidedigna, confiable:</a:t>
            </a:r>
          </a:p>
          <a:p>
            <a:pPr algn="ctr" eaLnBrk="0" hangingPunct="0">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Cualitativa y/o cuantitativa</a:t>
            </a:r>
          </a:p>
          <a:p>
            <a:pPr algn="ctr" eaLnBrk="0" hangingPunct="0">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Primaria y/o secundaria</a:t>
            </a:r>
          </a:p>
        </p:txBody>
      </p:sp>
      <p:sp>
        <p:nvSpPr>
          <p:cNvPr id="9" name="4 Flecha abajo"/>
          <p:cNvSpPr/>
          <p:nvPr/>
        </p:nvSpPr>
        <p:spPr>
          <a:xfrm>
            <a:off x="3697848" y="4365104"/>
            <a:ext cx="749548" cy="71913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33091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noChangeAspect="1"/>
          </p:cNvPicPr>
          <p:nvPr/>
        </p:nvPicPr>
        <p:blipFill>
          <a:blip r:embed="rId2"/>
          <a:srcRect/>
          <a:stretch>
            <a:fillRect/>
          </a:stretch>
        </p:blipFill>
        <p:spPr>
          <a:xfrm>
            <a:off x="15246" y="0"/>
            <a:ext cx="9143952" cy="6880875"/>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fontScale="90000"/>
          </a:bodyPr>
          <a:lstStyle/>
          <a:p>
            <a:pPr algn="l"/>
            <a:r>
              <a:rPr lang="es-ES" sz="3200" b="1" dirty="0">
                <a:solidFill>
                  <a:srgbClr val="B71963"/>
                </a:solidFill>
                <a:latin typeface="Arial Black" panose="020B0A04020102020204" pitchFamily="34" charset="0"/>
              </a:rPr>
              <a:t>MONITOREO, EVALUACIÓN Y </a:t>
            </a:r>
            <a:r>
              <a:rPr lang="es-ES" sz="3200" b="1" dirty="0">
                <a:solidFill>
                  <a:srgbClr val="C00000"/>
                </a:solidFill>
                <a:latin typeface="Arial Black" panose="020B0A04020102020204" pitchFamily="34" charset="0"/>
              </a:rPr>
              <a:t>SISTEMATIZACIÓN</a:t>
            </a:r>
            <a:r>
              <a:rPr lang="es-ES" sz="3200" b="1" dirty="0">
                <a:solidFill>
                  <a:srgbClr val="B71963"/>
                </a:solidFill>
                <a:latin typeface="Arial Black" panose="020B0A04020102020204" pitchFamily="34" charset="0"/>
              </a:rPr>
              <a:t> EN EL IACE</a:t>
            </a:r>
          </a:p>
        </p:txBody>
      </p:sp>
    </p:spTree>
    <p:extLst>
      <p:ext uri="{BB962C8B-B14F-4D97-AF65-F5344CB8AC3E}">
        <p14:creationId xmlns:p14="http://schemas.microsoft.com/office/powerpoint/2010/main" val="2924432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7687" y="554892"/>
            <a:ext cx="5357850" cy="784972"/>
          </a:xfrm>
        </p:spPr>
        <p:txBody>
          <a:bodyPr lIns="0" tIns="0" rIns="0" bIns="0" anchor="t" anchorCtr="0">
            <a:normAutofit/>
          </a:bodyPr>
          <a:lstStyle/>
          <a:p>
            <a:pPr algn="l"/>
            <a:r>
              <a:rPr lang="es-ES" sz="2400" b="1" dirty="0">
                <a:solidFill>
                  <a:srgbClr val="C00000"/>
                </a:solidFill>
                <a:latin typeface="Arial Black" panose="020B0A04020102020204" pitchFamily="34" charset="0"/>
                <a:cs typeface="Arial" pitchFamily="34" charset="0"/>
              </a:rPr>
              <a:t>EL MONITOREO EN EL IACE </a:t>
            </a:r>
            <a:r>
              <a:rPr lang="es-ES" sz="2400" dirty="0">
                <a:solidFill>
                  <a:srgbClr val="C00000"/>
                </a:solidFill>
                <a:latin typeface="Arial Black" panose="020B0A04020102020204" pitchFamily="34" charset="0"/>
                <a:cs typeface="Arial" pitchFamily="34" charset="0"/>
              </a:rPr>
              <a:t>(en cada escuela)</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79512" y="1500173"/>
            <a:ext cx="8836025" cy="453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74725"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Un relevante registro en el nivel inicial y primario son las Grillas A, que cada escuela completa después de realizar cada ejercicio. Indaga:</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Modalidad de convocatoria a la actividad.</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Modo en que se trabajó (individualmente, en pequeños grupos, en plenario, en horario institucional o no…).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Cantidad de agentes que participaron.</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Cantidad de asistentes a jornadas de trabajo plenario. </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Tiempo total insumido para completar el ejercicio.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Efectos percibidos por la realización del ejercicio.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Problemas, dificultades, obstáculos y modos de superación.</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Clima de trabajo. </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Observaciones</a:t>
            </a:r>
            <a:r>
              <a:rPr lang="es-ES_tradnl"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sugerencias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comentarios. </a:t>
            </a:r>
          </a:p>
          <a:p>
            <a:pPr lvl="1">
              <a:buFont typeface="Arial" panose="020B0604020202020204" pitchFamily="34" charset="0"/>
              <a:buNone/>
            </a:pP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8640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4630" y="510966"/>
            <a:ext cx="5357850" cy="699017"/>
          </a:xfrm>
        </p:spPr>
        <p:txBody>
          <a:bodyPr lIns="0" tIns="0" rIns="0" bIns="0" anchor="t" anchorCtr="0">
            <a:normAutofit fontScale="90000"/>
          </a:bodyPr>
          <a:lstStyle/>
          <a:p>
            <a:pPr algn="l"/>
            <a:r>
              <a:rPr lang="es-ES" sz="2400" b="1" dirty="0">
                <a:solidFill>
                  <a:srgbClr val="C00000"/>
                </a:solidFill>
                <a:latin typeface="Arial Black" panose="020B0A04020102020204" pitchFamily="34" charset="0"/>
                <a:cs typeface="Arial" pitchFamily="34" charset="0"/>
              </a:rPr>
              <a:t>LA EVALUACIÓN IACE </a:t>
            </a:r>
            <a:r>
              <a:rPr lang="es-ES" sz="2400" dirty="0">
                <a:solidFill>
                  <a:srgbClr val="C00000"/>
                </a:solidFill>
                <a:latin typeface="Arial Black" panose="020B0A04020102020204" pitchFamily="34" charset="0"/>
                <a:cs typeface="Arial" pitchFamily="34" charset="0"/>
              </a:rPr>
              <a:t>(en cada escuela)</a:t>
            </a:r>
            <a:r>
              <a:rPr lang="es-ES" sz="2400" b="1" dirty="0">
                <a:solidFill>
                  <a:srgbClr val="C00000"/>
                </a:solidFill>
                <a:latin typeface="Arial Black" panose="020B0A04020102020204" pitchFamily="34" charset="0"/>
                <a:cs typeface="Arial" pitchFamily="34" charset="0"/>
              </a:rPr>
              <a:t> </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251520" y="1340768"/>
            <a:ext cx="864096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algn="just">
              <a:buFontTx/>
              <a:buNone/>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Además en la Grilla B (Instrumento 4 en secundarias), se vuelcan apreciaciones sobre el proceso total de aplicación del IACE. Se indaga:</a:t>
            </a: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Tiempo total del proceso de aplicación.</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Incidencia que tuvo o no en el horario de clases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Realización de ejercicios opcionales (cuáles), en caso de primarias.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Percepción sobre la utilidad y relevancia de los ejercicios o instrumentos.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Comprensibilidad de las consignas.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Conformidad / compromiso / protagonismo de los integrantes del plantel.</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del cronograma y los tiempos destinados a la aplicación.</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Expectativas acerca de la implementación del Plan formulado.</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sz="2000" dirty="0">
                <a:latin typeface="Arial Unicode MS" panose="020B0604020202020204" pitchFamily="34" charset="-128"/>
                <a:ea typeface="Arial Unicode MS" panose="020B0604020202020204" pitchFamily="34" charset="-128"/>
                <a:cs typeface="Arial Unicode MS" panose="020B0604020202020204" pitchFamily="34" charset="-128"/>
              </a:rPr>
              <a:t>Efectos del proceso autoevaluativo en la dinámica escolar, los vínculos internos y con los familiares.</a:t>
            </a:r>
            <a:endParaRPr 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Observaciones, sugerencias, comentarios.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Tx/>
              <a:buNone/>
              <a:defRPr/>
            </a:pPr>
            <a:endParaRPr lang="es-ES" altLang="es-AR" sz="2000" dirty="0">
              <a:latin typeface="Arial" charset="0"/>
              <a:cs typeface="Arial" charset="0"/>
            </a:endParaRPr>
          </a:p>
          <a:p>
            <a:pPr>
              <a:buFontTx/>
              <a:buNone/>
              <a:defRPr/>
            </a:pPr>
            <a:r>
              <a:rPr lang="es-ES" altLang="es-AR" sz="2000" dirty="0">
                <a:latin typeface="Arial" charset="0"/>
                <a:cs typeface="Arial" charset="0"/>
              </a:rPr>
              <a:t>  </a:t>
            </a:r>
          </a:p>
        </p:txBody>
      </p:sp>
    </p:spTree>
    <p:extLst>
      <p:ext uri="{BB962C8B-B14F-4D97-AF65-F5344CB8AC3E}">
        <p14:creationId xmlns:p14="http://schemas.microsoft.com/office/powerpoint/2010/main" val="3730633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2209" y="642959"/>
            <a:ext cx="5357850" cy="500066"/>
          </a:xfrm>
        </p:spPr>
        <p:txBody>
          <a:bodyPr lIns="0" tIns="0" rIns="0" bIns="0" anchor="t" anchorCtr="0">
            <a:normAutofit/>
          </a:bodyPr>
          <a:lstStyle/>
          <a:p>
            <a:pPr algn="l"/>
            <a:r>
              <a:rPr lang="es-ES" sz="2400" b="1" dirty="0">
                <a:solidFill>
                  <a:srgbClr val="C00000"/>
                </a:solidFill>
                <a:latin typeface="Arial Black" panose="020B0A04020102020204" pitchFamily="34" charset="0"/>
                <a:cs typeface="Arial" pitchFamily="34" charset="0"/>
              </a:rPr>
              <a:t>MONITOREO JURISDICCIONAL</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215453" y="1340768"/>
            <a:ext cx="8713093" cy="5112568"/>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974725" indent="-3429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En cada jurisdicción o provincia el equipo técnico respectivo realiza el monitoreo o seguimiento del conjunto de las escuelas que aplica el IACE. Para eso existe una Planilla de Seguimiento</a:t>
            </a:r>
            <a:r>
              <a:rPr lang="es-ES" altLang="es-AR"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de la Implementación del IACE en las escuelas (ver: Recomendaciones para Niveles Jurisdiccionales, pág. 22 a 27), donde cada fila corresponde a una escuela y en las correspondientes columnas se consigna:</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Nombre y nº de la escuela</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Integración o no del Grupo Promotor.</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Ejercicios completados (en el caso de primaria básicos y opcionales y en el caso de secundaria se refiere a Instrumentos) .</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Grillas A completadas por cada ejercicio.</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Grillas B (Instrumento 10, en secundarias) completadas/os por cada escuela.</a:t>
            </a:r>
          </a:p>
          <a:p>
            <a:pPr indent="-342900">
              <a:spcBef>
                <a:spcPct val="20000"/>
              </a:spcBef>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resumen además las observaciones, sugerencias, comentarios y testimonios más significativos recogidos durante las visitas a escuelas.</a:t>
            </a:r>
          </a:p>
        </p:txBody>
      </p:sp>
    </p:spTree>
    <p:extLst>
      <p:ext uri="{BB962C8B-B14F-4D97-AF65-F5344CB8AC3E}">
        <p14:creationId xmlns:p14="http://schemas.microsoft.com/office/powerpoint/2010/main" val="80934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76000"/>
            <a:ext cx="5357850" cy="567025"/>
          </a:xfrm>
        </p:spPr>
        <p:txBody>
          <a:bodyPr lIns="0" tIns="0" rIns="0" bIns="0" anchor="t" anchorCtr="0">
            <a:normAutofit/>
          </a:bodyPr>
          <a:lstStyle/>
          <a:p>
            <a:pPr algn="l"/>
            <a:r>
              <a:rPr lang="es-ES" sz="2400" b="1" dirty="0">
                <a:solidFill>
                  <a:srgbClr val="C00000"/>
                </a:solidFill>
                <a:latin typeface="Arial Black" panose="020B0A04020102020204" pitchFamily="34" charset="0"/>
                <a:cs typeface="Arial" pitchFamily="34" charset="0"/>
              </a:rPr>
              <a:t>EVALUACIÓN JURISDICCIONAL</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07950" y="1404613"/>
            <a:ext cx="8497887" cy="468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El equipo provincial consolida las Grillas A, las Grillas B (o Instrumento 4 en secundarias), acorde con matrices diseñadas a tal efecto (Pág. 35 a 42 de Recomendaciones…).</a:t>
            </a:r>
          </a:p>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consolidan los planes en una matriz de cinco columnas: una para los problemas priorizados, distinguiendo los problemas de resolución dentro de la escuela de aquellos de resolución externa,  las siguientes dos columnas para consignar la cantidad y el porcentaje de la frecuencia con que se mencionan los distintos problemas, otra para las acciones superadoras planteadas, y una última columna para observaciones y sugerencias (Pág. 40 a 42 de Recomendaciones…).</a:t>
            </a:r>
          </a:p>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En el marco de dinámicas grupales, se recogen observaciones o correcciones para tales consolidaciones. </a:t>
            </a:r>
          </a:p>
        </p:txBody>
      </p:sp>
    </p:spTree>
    <p:extLst>
      <p:ext uri="{BB962C8B-B14F-4D97-AF65-F5344CB8AC3E}">
        <p14:creationId xmlns:p14="http://schemas.microsoft.com/office/powerpoint/2010/main" val="172224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60464" y="571295"/>
            <a:ext cx="5357850" cy="500066"/>
          </a:xfrm>
        </p:spPr>
        <p:txBody>
          <a:bodyPr lIns="0" tIns="0" rIns="0" bIns="0" anchor="t" anchorCtr="0">
            <a:normAutofit fontScale="90000"/>
          </a:bodyPr>
          <a:lstStyle/>
          <a:p>
            <a:pPr algn="l"/>
            <a:r>
              <a:rPr lang="es-ES" sz="2400" b="1" dirty="0">
                <a:solidFill>
                  <a:srgbClr val="C00000"/>
                </a:solidFill>
                <a:latin typeface="Arial Black" panose="020B0A04020102020204" pitchFamily="34" charset="0"/>
                <a:cs typeface="Arial" pitchFamily="34" charset="0"/>
              </a:rPr>
              <a:t>SOCIALIZACIÓN DE HALLAZGOS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79388" y="1544638"/>
            <a:ext cx="842486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3888" indent="-16668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Mediante diversas estrategias de comunicación (documentos escritos, difusión por la página web, talleres presenciales…) se socializan los hallazgos emergentes del análisis de las sistematizaciones o consolidaciones efectuadas. </a:t>
            </a:r>
          </a:p>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Las “audiencias” principales de esas estrategias comunicacionales son:</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Autoridades y funcionarios jurisdiccionales.</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Supervisores/as y agentes de los establecimientos que se involucraron directa o indirectamente.</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Autoridades y funcionarios educativos de otras provincias.</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Supervisores/as  y agentes de otros establecimientos educativos. </a:t>
            </a:r>
          </a:p>
        </p:txBody>
      </p:sp>
    </p:spTree>
    <p:extLst>
      <p:ext uri="{BB962C8B-B14F-4D97-AF65-F5344CB8AC3E}">
        <p14:creationId xmlns:p14="http://schemas.microsoft.com/office/powerpoint/2010/main" val="1085660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25257"/>
            <a:ext cx="5357850" cy="735470"/>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MONITOREO DE LA EJECUCIÓN DE LOS PLANES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251520" y="1500172"/>
            <a:ext cx="8598210" cy="4953164"/>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449263" indent="-1873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Después de la aplicación del IACE, se transitará la etapa de ejecución del Plan. También se requiere el acompañamiento y monitoreo de esa etapa. </a:t>
            </a:r>
          </a:p>
          <a:p>
            <a:pPr>
              <a:spcBef>
                <a:spcPct val="20000"/>
              </a:spcBef>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plantea para ello:</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Llevar registro de la ejecución del Plan en cada escuela e informar periódicamente al responsable designado a tal efecto por la autoridad educativa (ver Recomendaciones, planilla 1, pág. 49 - 50).</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Realizar visitas periódicas de monitoreo y asistencia técnica a las escuelas, de las cuales se redactará una breve relatoría (ver Recomendaciones, pág. 45 - 46). </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Consolidar las planillas 1 a nivel de la jurisdicción en la planilla 2, para visibilizar el estado de ejecución del conjunto de las escuelas (ver Recomendaciones, planilla 2 de pág. 51 y 52).</a:t>
            </a:r>
          </a:p>
          <a:p>
            <a:pPr marL="261938" lvl="1" indent="0">
              <a:spcBef>
                <a:spcPct val="20000"/>
              </a:spcBef>
              <a:defRPr/>
            </a:pPr>
            <a:endParaRPr lang="es-ES" altLang="es-AR" sz="2000" dirty="0">
              <a:cs typeface="Arial" charset="0"/>
            </a:endParaRPr>
          </a:p>
        </p:txBody>
      </p:sp>
    </p:spTree>
    <p:extLst>
      <p:ext uri="{BB962C8B-B14F-4D97-AF65-F5344CB8AC3E}">
        <p14:creationId xmlns:p14="http://schemas.microsoft.com/office/powerpoint/2010/main" val="112589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0746" y="576000"/>
            <a:ext cx="5357850" cy="663462"/>
          </a:xfrm>
        </p:spPr>
        <p:txBody>
          <a:bodyPr lIns="0" tIns="0" rIns="0" bIns="0" anchor="t" anchorCtr="0">
            <a:normAutofit fontScale="90000"/>
          </a:bodyPr>
          <a:lstStyle/>
          <a:p>
            <a:pPr algn="l"/>
            <a:r>
              <a:rPr lang="es-ES" sz="2400" b="1" dirty="0">
                <a:solidFill>
                  <a:srgbClr val="C00000"/>
                </a:solidFill>
                <a:latin typeface="Arial Black" panose="020B0A04020102020204" pitchFamily="34" charset="0"/>
                <a:cs typeface="Arial" pitchFamily="34" charset="0"/>
              </a:rPr>
              <a:t>EVALUACIÓN DE RESULTADOS DE PLANES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07950" y="1634092"/>
            <a:ext cx="8785225" cy="4458733"/>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449263" indent="-1873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261938" lvl="1" indent="0" algn="just">
              <a:spcBef>
                <a:spcPct val="20000"/>
              </a:spcBef>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 evaluación con foco en resultados de los planes de acción en cada escuela se basará en:</a:t>
            </a:r>
          </a:p>
          <a:p>
            <a:pPr marL="604838" lvl="1" indent="-342900" algn="just">
              <a:spcBef>
                <a:spcPct val="20000"/>
              </a:spcBef>
              <a:buFont typeface="Arial" panose="020B0604020202020204" pitchFamily="34" charset="0"/>
              <a:buChar char="−"/>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Consolidar las apreciaciones recogidas durante el monitoreo sobre cambios / efectos percibidos durante la ejecución de cada Plan.</a:t>
            </a:r>
          </a:p>
          <a:p>
            <a:pPr marL="604838" lvl="1" indent="-342900" algn="just">
              <a:spcBef>
                <a:spcPct val="20000"/>
              </a:spcBef>
              <a:buFont typeface="Arial" panose="020B0604020202020204" pitchFamily="34" charset="0"/>
              <a:buChar char="−"/>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Realizar reuniones o talleres en cada escuela o bien con agrupamientos de escuelas, para identificar los efectos o cambios logrados, usando para ello la guía orientadora (págs. 56 y 57 de Recomendaciones…).</a:t>
            </a:r>
          </a:p>
          <a:p>
            <a:pPr marL="604838" lvl="1" indent="-342900" algn="just">
              <a:spcBef>
                <a:spcPct val="20000"/>
              </a:spcBef>
              <a:buFont typeface="Arial" panose="020B0604020202020204" pitchFamily="34" charset="0"/>
              <a:buChar char="−"/>
              <a:defRPr/>
            </a:pPr>
            <a:endPar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61938" lvl="1" indent="0" algn="just">
              <a:spcBef>
                <a:spcPct val="20000"/>
              </a:spcBef>
              <a:defRPr/>
            </a:pPr>
            <a:r>
              <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rPr>
              <a:t>Se redactarán informes de cada taller y uno final consolidado. Los ítems (o títulos) a seguir en esos informes están en </a:t>
            </a: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pág. 49 de Recomendaciones…. </a:t>
            </a:r>
          </a:p>
        </p:txBody>
      </p:sp>
    </p:spTree>
    <p:extLst>
      <p:ext uri="{BB962C8B-B14F-4D97-AF65-F5344CB8AC3E}">
        <p14:creationId xmlns:p14="http://schemas.microsoft.com/office/powerpoint/2010/main" val="552359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 Caratula.jpg"/>
          <p:cNvPicPr>
            <a:picLocks noChangeAspect="1"/>
          </p:cNvPicPr>
          <p:nvPr/>
        </p:nvPicPr>
        <p:blipFill>
          <a:blip r:embed="rId2"/>
          <a:stretch>
            <a:fillRect/>
          </a:stretch>
        </p:blipFill>
        <p:spPr>
          <a:xfrm>
            <a:off x="1" y="0"/>
            <a:ext cx="9113599" cy="6857999"/>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a:bodyPr>
          <a:lstStyle/>
          <a:p>
            <a:pPr algn="l"/>
            <a:r>
              <a:rPr lang="es-ES" sz="3200" b="1" dirty="0">
                <a:solidFill>
                  <a:srgbClr val="00B050"/>
                </a:solidFill>
                <a:latin typeface="Arial Black" panose="020B0A04020102020204" pitchFamily="34" charset="0"/>
              </a:rPr>
              <a:t>BIBLIOGRAFÍA</a:t>
            </a:r>
          </a:p>
        </p:txBody>
      </p:sp>
    </p:spTree>
    <p:extLst>
      <p:ext uri="{BB962C8B-B14F-4D97-AF65-F5344CB8AC3E}">
        <p14:creationId xmlns:p14="http://schemas.microsoft.com/office/powerpoint/2010/main" val="1478142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1000108"/>
            <a:ext cx="5357850" cy="500066"/>
          </a:xfrm>
        </p:spPr>
        <p:txBody>
          <a:bodyPr lIns="0" tIns="0" rIns="0" bIns="0" anchor="t" anchorCtr="0">
            <a:normAutofit/>
          </a:bodyPr>
          <a:lstStyle/>
          <a:p>
            <a:pPr algn="l"/>
            <a:endParaRPr lang="es-ES" sz="2400" b="1" dirty="0">
              <a:solidFill>
                <a:srgbClr val="798D5F"/>
              </a:solidFill>
              <a:latin typeface="Arial"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6213" y="1663700"/>
            <a:ext cx="8572500" cy="428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2 Marcador de contenido"/>
          <p:cNvSpPr txBox="1">
            <a:spLocks/>
          </p:cNvSpPr>
          <p:nvPr/>
        </p:nvSpPr>
        <p:spPr bwMode="auto">
          <a:xfrm>
            <a:off x="358775" y="2636838"/>
            <a:ext cx="8353425" cy="2016125"/>
          </a:xfrm>
          <a:prstGeom prst="rect">
            <a:avLst/>
          </a:prstGeom>
          <a:noFill/>
          <a:ln w="9525">
            <a:noFill/>
            <a:miter lim="800000"/>
            <a:headEnd/>
            <a:tailEnd/>
          </a:ln>
        </p:spPr>
        <p:txBody>
          <a:bodyPr/>
          <a:lstStyle/>
          <a:p>
            <a:pPr algn="just" eaLnBrk="0" hangingPunct="0">
              <a:spcBef>
                <a:spcPct val="20000"/>
              </a:spcBef>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Nirenberg, O. 2013.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Formulación y evaluación de intervenciones sociales. Políticas - Planes - Programas - Proyectos.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Colección Conjunciones. Ed. NOVEDUC. Buenos Aires, Argentina. </a:t>
            </a:r>
          </a:p>
          <a:p>
            <a:pPr eaLnBrk="0" hangingPunct="0">
              <a:spcBef>
                <a:spcPct val="20000"/>
              </a:spcBef>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Capítulos 4, 6, 7, 8 y 9.</a:t>
            </a:r>
            <a:endParaRPr 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61938" indent="-261938" eaLnBrk="0" hangingPunct="0">
              <a:spcBef>
                <a:spcPct val="20000"/>
              </a:spcBef>
              <a:buFont typeface="Wingdings" pitchFamily="2" charset="2"/>
              <a:buChar char="Ø"/>
              <a:defRPr/>
            </a:pPr>
            <a:endParaRPr lang="es-ES" sz="2000" dirty="0" err="1">
              <a:ea typeface="ＭＳ Ｐゴシック" pitchFamily="-65" charset="-128"/>
              <a:cs typeface="Arial" pitchFamily="34" charset="0"/>
            </a:endParaRPr>
          </a:p>
        </p:txBody>
      </p:sp>
    </p:spTree>
    <p:extLst>
      <p:ext uri="{BB962C8B-B14F-4D97-AF65-F5344CB8AC3E}">
        <p14:creationId xmlns:p14="http://schemas.microsoft.com/office/powerpoint/2010/main" val="256219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7792" y="576000"/>
            <a:ext cx="5357850" cy="500066"/>
          </a:xfrm>
        </p:spPr>
        <p:txBody>
          <a:bodyPr lIns="0" tIns="0" rIns="0" bIns="0" anchor="t" anchorCtr="0">
            <a:normAutofit/>
          </a:bodyPr>
          <a:lstStyle/>
          <a:p>
            <a:pPr algn="l"/>
            <a:r>
              <a:rPr lang="es-ES" sz="2400" b="1" dirty="0">
                <a:solidFill>
                  <a:srgbClr val="FF0000"/>
                </a:solidFill>
                <a:latin typeface="Arial" pitchFamily="34" charset="0"/>
                <a:cs typeface="Arial" pitchFamily="34" charset="0"/>
              </a:rPr>
              <a:t>PRINCIPALES CARACTERÍSTICAS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9" name="2 Marcador de contenido"/>
          <p:cNvSpPr txBox="1">
            <a:spLocks/>
          </p:cNvSpPr>
          <p:nvPr/>
        </p:nvSpPr>
        <p:spPr bwMode="auto">
          <a:xfrm>
            <a:off x="179512" y="1410084"/>
            <a:ext cx="8424862" cy="46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Tx/>
              <a:buNone/>
            </a:pPr>
            <a:r>
              <a:rPr lang="es-ES" altLang="es-AR"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La evaluación…</a:t>
            </a:r>
          </a:p>
          <a:p>
            <a:pPr>
              <a:buFontTx/>
              <a:buNone/>
            </a:pPr>
            <a:endParaRPr lang="es-ES"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Provee herramientas para reflexionar sobre lo actuado.</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Brinda racionalidad a la acción (facilita la re-programación).</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Permite mejores decisiones.</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Transforma la información obtenida en nuevo conocimiento. </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Tiene parentesco con la investigación y hay distinciones entre ambas. Las une el rigor metodológico. </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Posibilita aprender y desarrollar capacidades.</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realiza en situaciones de aprendizaje compartido entre quienes evalúan y los protagonistas de la acción.</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Promueve empoderamiento, democratización, ciudadanía. </a:t>
            </a:r>
          </a:p>
        </p:txBody>
      </p:sp>
    </p:spTree>
    <p:extLst>
      <p:ext uri="{BB962C8B-B14F-4D97-AF65-F5344CB8AC3E}">
        <p14:creationId xmlns:p14="http://schemas.microsoft.com/office/powerpoint/2010/main" val="88661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 Caratula.jpg"/>
          <p:cNvPicPr>
            <a:picLocks noChangeAspect="1"/>
          </p:cNvPicPr>
          <p:nvPr/>
        </p:nvPicPr>
        <p:blipFill>
          <a:blip r:embed="rId2"/>
          <a:stretch>
            <a:fillRect/>
          </a:stretch>
        </p:blipFill>
        <p:spPr>
          <a:xfrm>
            <a:off x="0" y="0"/>
            <a:ext cx="9113601" cy="6858000"/>
          </a:xfrm>
          <a:prstGeom prst="rect">
            <a:avLst/>
          </a:prstGeom>
        </p:spPr>
      </p:pic>
      <p:sp>
        <p:nvSpPr>
          <p:cNvPr id="2" name="1 Título"/>
          <p:cNvSpPr>
            <a:spLocks noGrp="1"/>
          </p:cNvSpPr>
          <p:nvPr>
            <p:ph type="title"/>
          </p:nvPr>
        </p:nvSpPr>
        <p:spPr>
          <a:xfrm>
            <a:off x="2268000" y="4068000"/>
            <a:ext cx="5929354" cy="1432702"/>
          </a:xfrm>
        </p:spPr>
        <p:txBody>
          <a:bodyPr lIns="0" tIns="0" rIns="0" bIns="0" anchor="t" anchorCtr="0">
            <a:normAutofit fontScale="90000"/>
          </a:bodyPr>
          <a:lstStyle/>
          <a:p>
            <a:pPr algn="l"/>
            <a:r>
              <a:rPr lang="es-ES_tradnl" sz="3200" b="1" dirty="0">
                <a:solidFill>
                  <a:srgbClr val="FF0000"/>
                </a:solidFill>
                <a:latin typeface="Arial Black" panose="020B0A04020102020204" pitchFamily="34" charset="0"/>
              </a:rPr>
              <a:t>PROGRAMACIÓN DEL PROCESO DE EVALUACIÓN</a:t>
            </a:r>
            <a:endParaRPr lang="es-ES" sz="3200" b="1" dirty="0">
              <a:solidFill>
                <a:srgbClr val="FF0000"/>
              </a:solidFill>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4630" y="642959"/>
            <a:ext cx="5357850" cy="500066"/>
          </a:xfrm>
        </p:spPr>
        <p:txBody>
          <a:bodyPr lIns="0" tIns="0" rIns="0" bIns="0" anchor="t" anchorCtr="0">
            <a:normAutofit/>
          </a:bodyPr>
          <a:lstStyle/>
          <a:p>
            <a:pPr algn="l"/>
            <a:r>
              <a:rPr lang="es-ES" sz="2400" b="1" dirty="0">
                <a:solidFill>
                  <a:srgbClr val="FF0000"/>
                </a:solidFill>
                <a:latin typeface="Arial Black" panose="020B0A04020102020204" pitchFamily="34" charset="0"/>
                <a:cs typeface="Arial" pitchFamily="34" charset="0"/>
              </a:rPr>
              <a:t>EL CICLO DE LA GESTIÓN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bwMode="auto">
          <a:xfrm>
            <a:off x="201514" y="1356157"/>
            <a:ext cx="8640960" cy="5025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Como sucede para toda intervención, la evaluación cumple el </a:t>
            </a:r>
            <a:r>
              <a:rPr lang="es-MX" altLang="es-AR" sz="2400" b="1" i="1" dirty="0">
                <a:latin typeface="Arial Unicode MS" panose="020B0604020202020204" pitchFamily="34" charset="-128"/>
                <a:ea typeface="Arial Unicode MS" panose="020B0604020202020204" pitchFamily="34" charset="-128"/>
                <a:cs typeface="Arial Unicode MS" panose="020B0604020202020204" pitchFamily="34" charset="-128"/>
              </a:rPr>
              <a:t>ciclo</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o </a:t>
            </a:r>
            <a:r>
              <a:rPr lang="es-MX" altLang="es-AR" sz="2400" b="1" i="1" dirty="0">
                <a:latin typeface="Arial Unicode MS" panose="020B0604020202020204" pitchFamily="34" charset="-128"/>
                <a:ea typeface="Arial Unicode MS" panose="020B0604020202020204" pitchFamily="34" charset="-128"/>
                <a:cs typeface="Arial Unicode MS" panose="020B0604020202020204" pitchFamily="34" charset="-128"/>
              </a:rPr>
              <a:t>bucle iterativo</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de la gestión</a:t>
            </a:r>
            <a:r>
              <a:rPr lang="es-MX" altLang="es-AR" sz="24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dos formas de representarlo: </a:t>
            </a:r>
          </a:p>
        </p:txBody>
      </p:sp>
      <p:pic>
        <p:nvPicPr>
          <p:cNvPr id="8" name="Picture 2"/>
          <p:cNvPicPr>
            <a:picLocks noChangeAspect="1" noChangeArrowheads="1"/>
          </p:cNvPicPr>
          <p:nvPr/>
        </p:nvPicPr>
        <p:blipFill>
          <a:blip r:embed="rId3">
            <a:clrChange>
              <a:clrFrom>
                <a:srgbClr val="FFFFFF"/>
              </a:clrFrom>
              <a:clrTo>
                <a:srgbClr val="FFFFFF">
                  <a:alpha val="0"/>
                </a:srgbClr>
              </a:clrTo>
            </a:clrChange>
            <a:duotone>
              <a:prstClr val="black"/>
              <a:srgbClr val="ACCBF9">
                <a:lumMod val="75000"/>
                <a:tint val="45000"/>
                <a:satMod val="400000"/>
              </a:srgbClr>
            </a:duotone>
            <a:extLst>
              <a:ext uri="{28A0092B-C50C-407E-A947-70E740481C1C}">
                <a14:useLocalDpi xmlns:a14="http://schemas.microsoft.com/office/drawing/2010/main" val="0"/>
              </a:ext>
            </a:extLst>
          </a:blip>
          <a:srcRect/>
          <a:stretch>
            <a:fillRect/>
          </a:stretch>
        </p:blipFill>
        <p:spPr bwMode="auto">
          <a:xfrm>
            <a:off x="-116729" y="3008307"/>
            <a:ext cx="4885043" cy="33730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duotone>
              <a:prstClr val="black"/>
              <a:srgbClr val="297FD5">
                <a:tint val="45000"/>
                <a:satMod val="400000"/>
              </a:srgbClr>
            </a:duotone>
            <a:extLst>
              <a:ext uri="{28A0092B-C50C-407E-A947-70E740481C1C}">
                <a14:useLocalDpi xmlns:a14="http://schemas.microsoft.com/office/drawing/2010/main" val="0"/>
              </a:ext>
            </a:extLst>
          </a:blip>
          <a:srcRect/>
          <a:stretch>
            <a:fillRect/>
          </a:stretch>
        </p:blipFill>
        <p:spPr bwMode="auto">
          <a:xfrm>
            <a:off x="4644008" y="2710983"/>
            <a:ext cx="4010983" cy="374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80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8896" y="513459"/>
            <a:ext cx="5357850" cy="663462"/>
          </a:xfrm>
        </p:spPr>
        <p:txBody>
          <a:bodyPr lIns="0" tIns="0" rIns="0" bIns="0" anchor="t" anchorCtr="0">
            <a:normAutofit fontScale="90000"/>
          </a:bodyPr>
          <a:lstStyle/>
          <a:p>
            <a:pPr algn="l"/>
            <a:r>
              <a:rPr lang="es-ES" sz="2400" b="1" dirty="0">
                <a:solidFill>
                  <a:srgbClr val="FF0000"/>
                </a:solidFill>
                <a:latin typeface="Arial Black" panose="020B0A04020102020204" pitchFamily="34" charset="0"/>
                <a:cs typeface="Arial" pitchFamily="34" charset="0"/>
              </a:rPr>
              <a:t>PROGRAMACIÓN: DISEÑO DE UNA EVALUACIÓN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251172" y="1308427"/>
            <a:ext cx="8641655" cy="507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marL="800100" indent="-342900"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Definición del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sujeto</a:t>
            </a:r>
            <a:r>
              <a:rPr lang="es-ES" altLang="es-AR"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 objeto</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 evaluar.</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Establecimiento de la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finalidad.</a:t>
            </a: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Identificación de las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audiencias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interesadas.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Determinación de las cuestiones o los ejes a evaluar (implica un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Modelo Evaluativo: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dimensiones, variables, indicadores, técnicas).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Diseño de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instrumentos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Determinación de la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secuencia de actividades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para la obtención de información; (eventualmente: redacción de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instructivos)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Identificación de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responsables y actores participantes.</a:t>
            </a: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Estimación de los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recursos necesarios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(humanos, materiales, insumos).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Elaboración del</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presupuesto y el flujo financiero</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Arial" charset="0"/>
              <a:buNone/>
              <a:defRPr/>
            </a:pPr>
            <a:endParaRPr lang="es-ES" altLang="es-AR" sz="2000" dirty="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42959"/>
            <a:ext cx="5357850" cy="500066"/>
          </a:xfrm>
        </p:spPr>
        <p:txBody>
          <a:bodyPr lIns="0" tIns="0" rIns="0" bIns="0" anchor="t" anchorCtr="0">
            <a:normAutofit fontScale="90000"/>
          </a:bodyPr>
          <a:lstStyle/>
          <a:p>
            <a:pPr algn="l"/>
            <a:r>
              <a:rPr lang="es-ES" sz="2400" b="1" dirty="0">
                <a:solidFill>
                  <a:srgbClr val="FF0000"/>
                </a:solidFill>
                <a:latin typeface="Arial Black" panose="020B0A04020102020204" pitchFamily="34" charset="0"/>
                <a:cs typeface="Arial" pitchFamily="34" charset="0"/>
              </a:rPr>
              <a:t>EJECUCIÓN DE LA EVALUACIÓN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79388" y="1340768"/>
            <a:ext cx="8536016" cy="4968552"/>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Conformación y capacitación del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equipo evaluativo</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Relevamiento de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(aplicación de las técnicas e instrumentos). Usualmente requiere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trabajo en terreno</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Sistematización, procesamiento y análisis de la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de todo tipo obtenida.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Conclusiones – </a:t>
            </a:r>
            <a:r>
              <a:rPr lang="es-ES" sz="2400" i="1" dirty="0">
                <a:latin typeface="Arial Unicode MS" panose="020B0604020202020204" pitchFamily="34" charset="-128"/>
                <a:ea typeface="Arial Unicode MS" panose="020B0604020202020204" pitchFamily="34" charset="-128"/>
                <a:cs typeface="Arial Unicode MS" panose="020B0604020202020204" pitchFamily="34" charset="-128"/>
              </a:rPr>
              <a:t>juicios valorativos fundamentados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400" i="1" dirty="0">
                <a:latin typeface="Arial Unicode MS" panose="020B0604020202020204" pitchFamily="34" charset="-128"/>
                <a:ea typeface="Arial Unicode MS" panose="020B0604020202020204" pitchFamily="34" charset="-128"/>
                <a:cs typeface="Arial Unicode MS" panose="020B0604020202020204" pitchFamily="34" charset="-128"/>
              </a:rPr>
              <a:t>recomendaciones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Elaboración de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informes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acorde a las audiencias (incluyendo conclusiones y recomendaciones).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Devolución =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socialización de la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 los actores y ajustes a los informes. </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Diseminación</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de conclusiones y recomendaciones.</a:t>
            </a:r>
          </a:p>
          <a:p>
            <a:pPr eaLnBrk="0" hangingPunct="0">
              <a:spcBef>
                <a:spcPct val="20000"/>
              </a:spcBef>
              <a:buFont typeface="Arial" charset="0"/>
              <a:buNone/>
              <a:defRPr/>
            </a:pPr>
            <a:endParaRPr lang="es-ES" sz="2000" dirty="0">
              <a:ea typeface="ＭＳ Ｐゴシック" pitchFamily="-65" charset="-128"/>
              <a:cs typeface="Arial" pitchFamily="34" charset="0"/>
            </a:endParaRPr>
          </a:p>
        </p:txBody>
      </p:sp>
    </p:spTree>
    <p:extLst>
      <p:ext uri="{BB962C8B-B14F-4D97-AF65-F5344CB8AC3E}">
        <p14:creationId xmlns:p14="http://schemas.microsoft.com/office/powerpoint/2010/main" val="4254669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Plantilla Inicial</Template>
  <TotalTime>201</TotalTime>
  <Words>3583</Words>
  <Application>Microsoft Office PowerPoint</Application>
  <PresentationFormat>Presentación en pantalla (4:3)</PresentationFormat>
  <Paragraphs>361</Paragraphs>
  <Slides>49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 Unicode MS</vt:lpstr>
      <vt:lpstr>ＭＳ Ｐゴシック</vt:lpstr>
      <vt:lpstr>Arial</vt:lpstr>
      <vt:lpstr>Arial Black</vt:lpstr>
      <vt:lpstr>Calibri</vt:lpstr>
      <vt:lpstr>Symbol</vt:lpstr>
      <vt:lpstr>Wingdings</vt:lpstr>
      <vt:lpstr>Tema de Office</vt:lpstr>
      <vt:lpstr> TALLER DE CAPACITACIÓN EN MONITOREO Y EVALUACIÓN </vt:lpstr>
      <vt:lpstr>SIGNIFICADO DE LA EVALUACIÓN</vt:lpstr>
      <vt:lpstr>EVALUACIÓN: UNA DEFINICIÓN</vt:lpstr>
      <vt:lpstr>PARÁMETROS COMPARATIVOS</vt:lpstr>
      <vt:lpstr>PRINCIPALES CARACTERÍSTICAS</vt:lpstr>
      <vt:lpstr>PROGRAMACIÓN DEL PROCESO DE EVALUACIÓN</vt:lpstr>
      <vt:lpstr>EL CICLO DE LA GESTIÓN</vt:lpstr>
      <vt:lpstr>PROGRAMACIÓN: DISEÑO DE UNA EVALUACIÓN</vt:lpstr>
      <vt:lpstr>EJECUCIÓN DE LA EVALUACIÓN</vt:lpstr>
      <vt:lpstr>EL MODELO EVALUATIVO</vt:lpstr>
      <vt:lpstr>EL MODELO ES …</vt:lpstr>
      <vt:lpstr>PARTES DE UN MODELO EVALUATIVO</vt:lpstr>
      <vt:lpstr>PASOS DEL DISEÑO</vt:lpstr>
      <vt:lpstr>LAS DIMENSIONES</vt:lpstr>
      <vt:lpstr>VARIABLES E INDICADORES</vt:lpstr>
      <vt:lpstr>TIPO DE VARIABLES / INDICADORES</vt:lpstr>
      <vt:lpstr>LA MATRIZ EVALUATIVA</vt:lpstr>
      <vt:lpstr>TIPOS DE EVALUACIÓN</vt:lpstr>
      <vt:lpstr>SEGÚN DIFERENTES CRITERIOS</vt:lpstr>
      <vt:lpstr>EVALUACIÓN EX ANTE (1)</vt:lpstr>
      <vt:lpstr>EVALUACIÓN EX ANTE (2)</vt:lpstr>
      <vt:lpstr>MONITOREO – EVALUACIÓN CON FOCO EN PROCESOS</vt:lpstr>
      <vt:lpstr>EL FOCO EN PROCESOS</vt:lpstr>
      <vt:lpstr>EL FOCO EN RESULTADOS</vt:lpstr>
      <vt:lpstr>TIPOS DE RESULTADOS (1)</vt:lpstr>
      <vt:lpstr>TIPOS DE RESULTADOS (2)</vt:lpstr>
      <vt:lpstr>SÍNTESIS DE RESULTADOS</vt:lpstr>
      <vt:lpstr>INFORMACIÓN PARA RESULTADOS (1)</vt:lpstr>
      <vt:lpstr>INFORMACIÓN PARA RESULTADOS (2)</vt:lpstr>
      <vt:lpstr>ASPECTOS METODOLÓGICOS</vt:lpstr>
      <vt:lpstr>RIGOR / TRIANGULACIÓN (1)</vt:lpstr>
      <vt:lpstr>RIGOR / TRIANGULACIÓN (2)</vt:lpstr>
      <vt:lpstr>TIPOS DE INFORMACIÓN (1)</vt:lpstr>
      <vt:lpstr>TIPOS DE INFORMACIÓN (2)</vt:lpstr>
      <vt:lpstr>LAS TÉCNICAS (1)</vt:lpstr>
      <vt:lpstr>LAS TÉCNICAS (2)</vt:lpstr>
      <vt:lpstr>LAS TÉCNICAS (3)</vt:lpstr>
      <vt:lpstr>LAS TÉCNICAS (4)</vt:lpstr>
      <vt:lpstr>LOS INSTRUMENTOS</vt:lpstr>
      <vt:lpstr>MONITOREO, EVALUACIÓN Y SISTEMATIZACIÓN EN EL IACE</vt:lpstr>
      <vt:lpstr>EL MONITOREO EN EL IACE (en cada escuela)</vt:lpstr>
      <vt:lpstr>LA EVALUACIÓN IACE (en cada escuela) </vt:lpstr>
      <vt:lpstr>MONITOREO JURISDICCIONAL</vt:lpstr>
      <vt:lpstr>EVALUACIÓN JURISDICCIONAL</vt:lpstr>
      <vt:lpstr>SOCIALIZACIÓN DE HALLAZGOS</vt:lpstr>
      <vt:lpstr>MONITOREO DE LA EJECUCIÓN DE LOS PLANES</vt:lpstr>
      <vt:lpstr>EVALUACIÓN DE RESULTADOS DE PLANES</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Acá va el titulo del documento Salta - Noviembre 2013</dc:title>
  <dc:creator>Claudia Castro</dc:creator>
  <cp:lastModifiedBy>Olga Nirenberg</cp:lastModifiedBy>
  <cp:revision>25</cp:revision>
  <dcterms:created xsi:type="dcterms:W3CDTF">2014-05-12T15:14:43Z</dcterms:created>
  <dcterms:modified xsi:type="dcterms:W3CDTF">2016-11-03T17:29:02Z</dcterms:modified>
</cp:coreProperties>
</file>