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handoutMasterIdLst>
    <p:handoutMasterId r:id="rId22"/>
  </p:handoutMasterIdLst>
  <p:sldIdLst>
    <p:sldId id="307" r:id="rId2"/>
    <p:sldId id="385" r:id="rId3"/>
    <p:sldId id="382" r:id="rId4"/>
    <p:sldId id="336" r:id="rId5"/>
    <p:sldId id="338" r:id="rId6"/>
    <p:sldId id="391" r:id="rId7"/>
    <p:sldId id="371" r:id="rId8"/>
    <p:sldId id="386" r:id="rId9"/>
    <p:sldId id="392" r:id="rId10"/>
    <p:sldId id="395" r:id="rId11"/>
    <p:sldId id="401" r:id="rId12"/>
    <p:sldId id="402" r:id="rId13"/>
    <p:sldId id="403" r:id="rId14"/>
    <p:sldId id="400" r:id="rId15"/>
    <p:sldId id="399" r:id="rId16"/>
    <p:sldId id="398" r:id="rId17"/>
    <p:sldId id="397" r:id="rId18"/>
    <p:sldId id="396" r:id="rId19"/>
    <p:sldId id="404" r:id="rId20"/>
  </p:sldIdLst>
  <p:sldSz cx="9144000" cy="6858000" type="screen4x3"/>
  <p:notesSz cx="6858000" cy="9144000"/>
  <p:defaultTextStyle>
    <a:defPPr>
      <a:defRPr lang="es-A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7F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672" autoAdjust="0"/>
    <p:restoredTop sz="94664" autoAdjust="0"/>
  </p:normalViewPr>
  <p:slideViewPr>
    <p:cSldViewPr>
      <p:cViewPr>
        <p:scale>
          <a:sx n="66" d="100"/>
          <a:sy n="66" d="100"/>
        </p:scale>
        <p:origin x="-160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ministrador\Downloads\Datos%20matricula%20corroborado%20con%20acciones%202012.xls" TargetMode="External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ministrador\Downloads\Datos%20matricula%20corroborado%20con%20acciones%202012.xls" TargetMode="External"/><Relationship Id="rId1" Type="http://schemas.openxmlformats.org/officeDocument/2006/relationships/themeOverride" Target="../theme/themeOverride4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dministrador\Downloads\Datos%20matricula%20corroborado%20con%20acciones%202012.xls" TargetMode="External"/><Relationship Id="rId1" Type="http://schemas.openxmlformats.org/officeDocument/2006/relationships/themeOverride" Target="../theme/themeOverride5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.REDFED66\Escritorio\curvas\nivel%20inicial%20con%20grafico%2004%2005%20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.REDFED66\Escritorio\curvas\nivel%20inicial%20con%20grafico%2004%2005%201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dministrador.REDFED66\Escritorio\curvas\primario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AR"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AR" dirty="0" smtClean="0"/>
              <a:t>Establecimientos Educativos de la Dirección General de Educación  Primaria y  Educación Inicial</a:t>
            </a:r>
            <a:endParaRPr lang="es-AR" dirty="0"/>
          </a:p>
        </c:rich>
      </c:tx>
      <c:layout>
        <c:manualLayout>
          <c:xMode val="edge"/>
          <c:yMode val="edge"/>
          <c:x val="0.15020104071926293"/>
          <c:y val="2.3040373870885665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07F09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7.8723755581453989E-2"/>
                  <c:y val="2.6812403582687452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0.21476076662305355"/>
                  <c:y val="-7.6055608940148955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3.5730190741996792E-2"/>
                  <c:y val="-8.7979758336110096E-3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lang="es-AR"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_tradnl"/>
              </a:p>
            </c:txPr>
            <c:showCatName val="1"/>
            <c:showPercent val="1"/>
            <c:showLeaderLines val="1"/>
          </c:dLbls>
          <c:cat>
            <c:strRef>
              <c:f>'\Mis Documentos\Downloads\[Datos matricula corroborado con acciones 2012 (1).xlsx]Establecimientos Ambito Grafico'!$B$24:$D$24</c:f>
              <c:strCache>
                <c:ptCount val="3"/>
                <c:pt idx="0">
                  <c:v>Cantidad de Establecimientos Urbanos</c:v>
                </c:pt>
                <c:pt idx="1">
                  <c:v>Cantidad de Establecimientos Rurales Aglomerados</c:v>
                </c:pt>
                <c:pt idx="2">
                  <c:v>Cantidad de Establecimientos Rurales Dispersos</c:v>
                </c:pt>
              </c:strCache>
            </c:strRef>
          </c:cat>
          <c:val>
            <c:numRef>
              <c:f>'\Mis Documentos\Downloads\[Datos matricula corroborado con acciones 2012 (1).xlsx]Establecimientos Ambito Grafico'!$B$25:$D$25</c:f>
              <c:numCache>
                <c:formatCode>General</c:formatCode>
                <c:ptCount val="3"/>
                <c:pt idx="0">
                  <c:v>281</c:v>
                </c:pt>
                <c:pt idx="1">
                  <c:v>202</c:v>
                </c:pt>
                <c:pt idx="2">
                  <c:v>352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_tradnl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AR"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AR"/>
              <a:t>Nivel Inicial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9.1688415647653024E-2"/>
          <c:y val="0.26432567099487025"/>
          <c:w val="0.84227182088588326"/>
          <c:h val="0.7084418438277706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07F09">
                  <a:lumMod val="50000"/>
                </a:srgbClr>
              </a:solidFill>
            </c:spPr>
          </c:dPt>
          <c:dLbls>
            <c:dLbl>
              <c:idx val="0"/>
              <c:layout>
                <c:manualLayout>
                  <c:x val="-5.5528596151234047E-3"/>
                  <c:y val="-6.4680694735152394E-2"/>
                </c:manualLayout>
              </c:layout>
              <c:spPr>
                <a:solidFill>
                  <a:srgbClr val="DDD9C3"/>
                </a:solidFill>
              </c:spPr>
              <c:txPr>
                <a:bodyPr/>
                <a:lstStyle/>
                <a:p>
                  <a:pPr>
                    <a:defRPr lang="es-AR" sz="14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S_tradnl"/>
                </a:p>
              </c:txPr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0.11885477787691427"/>
                  <c:y val="-1.3674503414536302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0.25795098943349531"/>
                  <c:y val="8.8843185646570299E-3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lang="es-AR"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_tradnl"/>
              </a:p>
            </c:txPr>
            <c:showCatName val="1"/>
            <c:showPercent val="1"/>
            <c:showLeaderLines val="1"/>
          </c:dLbls>
          <c:cat>
            <c:strRef>
              <c:f>'\Mis Documentos\Downloads\[Datos matricula corroborado con acciones 2012 (1).xlsx]Matrícula x Ambito Grafico'!$B$4:$D$4</c:f>
              <c:strCache>
                <c:ptCount val="3"/>
                <c:pt idx="0">
                  <c:v>Urbano</c:v>
                </c:pt>
                <c:pt idx="1">
                  <c:v>Rural Aglomerado</c:v>
                </c:pt>
                <c:pt idx="2">
                  <c:v>Rural Disperso</c:v>
                </c:pt>
              </c:strCache>
            </c:strRef>
          </c:cat>
          <c:val>
            <c:numRef>
              <c:f>'\Mis Documentos\Downloads\[Datos matricula corroborado con acciones 2012 (1).xlsx]Matrícula x Ambito Grafico'!$B$5:$D$5</c:f>
              <c:numCache>
                <c:formatCode>General</c:formatCode>
                <c:ptCount val="3"/>
                <c:pt idx="0">
                  <c:v>34266</c:v>
                </c:pt>
                <c:pt idx="1">
                  <c:v>6382</c:v>
                </c:pt>
                <c:pt idx="2">
                  <c:v>1831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_tradnl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AR"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AR"/>
              <a:t>Nivel Primario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140375756114479"/>
          <c:y val="0.2867983821239668"/>
          <c:w val="0.8337220805253317"/>
          <c:h val="0.70845627195268857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07F09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0.13023075240594925"/>
                  <c:y val="-7.2522236803733653E-2"/>
                </c:manualLayout>
              </c:layout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-0.12041755306902405"/>
                  <c:y val="-1.2766914773951128E-2"/>
                </c:manualLayout>
              </c:layout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0.45733420331373431"/>
                  <c:y val="8.8399049274213798E-2"/>
                </c:manualLayout>
              </c:layout>
              <c:dLblPos val="bestFit"/>
              <c:showCatName val="1"/>
              <c:showPercent val="1"/>
            </c:dLbl>
            <c:txPr>
              <a:bodyPr/>
              <a:lstStyle/>
              <a:p>
                <a:pPr>
                  <a:defRPr lang="es-AR"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S_tradnl"/>
              </a:p>
            </c:txPr>
            <c:showCatName val="1"/>
            <c:showPercent val="1"/>
            <c:showLeaderLines val="1"/>
          </c:dLbls>
          <c:cat>
            <c:strRef>
              <c:f>'\Mis Documentos\Downloads\[Datos matricula corroborado con acciones 2012 (1).xlsx]Matrícula x Ambito Grafico'!$B$25:$D$25</c:f>
              <c:strCache>
                <c:ptCount val="3"/>
                <c:pt idx="0">
                  <c:v>Urbano</c:v>
                </c:pt>
                <c:pt idx="1">
                  <c:v>Rural Aglomerado</c:v>
                </c:pt>
                <c:pt idx="2">
                  <c:v>Rural Disperso</c:v>
                </c:pt>
              </c:strCache>
            </c:strRef>
          </c:cat>
          <c:val>
            <c:numRef>
              <c:f>'\Mis Documentos\Downloads\[Datos matricula corroborado con acciones 2012 (1).xlsx]Matrícula x Ambito Grafico'!$B$26:$D$26</c:f>
              <c:numCache>
                <c:formatCode>General</c:formatCode>
                <c:ptCount val="3"/>
                <c:pt idx="0">
                  <c:v>168267</c:v>
                </c:pt>
                <c:pt idx="1">
                  <c:v>27748</c:v>
                </c:pt>
                <c:pt idx="2">
                  <c:v>7868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S_tradnl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1"/>
  <c:chart>
    <c:title>
      <c:tx>
        <c:rich>
          <a:bodyPr/>
          <a:lstStyle/>
          <a:p>
            <a:pPr>
              <a:defRPr lang="es-AR"/>
            </a:pPr>
            <a:r>
              <a:rPr lang="en-US"/>
              <a:t>Matrícula del Nivel Inicial en Salas 5 Años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Hoja1!$D$8</c:f>
              <c:strCache>
                <c:ptCount val="1"/>
                <c:pt idx="0">
                  <c:v>Salas 5 Años</c:v>
                </c:pt>
              </c:strCache>
            </c:strRef>
          </c:tx>
          <c:dLbls>
            <c:dLbl>
              <c:idx val="0"/>
              <c:layout>
                <c:manualLayout>
                  <c:x val="-3.4542314335060449E-2"/>
                  <c:y val="-4.1666666666666692E-2"/>
                </c:manualLayout>
              </c:layout>
              <c:showVal val="1"/>
            </c:dLbl>
            <c:dLbl>
              <c:idx val="1"/>
              <c:layout>
                <c:manualLayout>
                  <c:x val="-3.9147956246401841E-2"/>
                  <c:y val="7.4074074074074084E-2"/>
                </c:manualLayout>
              </c:layout>
              <c:showVal val="1"/>
            </c:dLbl>
            <c:dLbl>
              <c:idx val="2"/>
              <c:layout>
                <c:manualLayout>
                  <c:x val="-4.1450777202072499E-2"/>
                  <c:y val="-6.9444444444444531E-2"/>
                </c:manualLayout>
              </c:layout>
              <c:showVal val="1"/>
            </c:dLbl>
            <c:dLbl>
              <c:idx val="3"/>
              <c:layout>
                <c:manualLayout>
                  <c:x val="-3.9147956246401841E-2"/>
                  <c:y val="6.4814814814815103E-2"/>
                </c:manualLayout>
              </c:layout>
              <c:showVal val="1"/>
            </c:dLbl>
            <c:dLbl>
              <c:idx val="4"/>
              <c:layout>
                <c:manualLayout>
                  <c:x val="-4.8359240069084625E-2"/>
                  <c:y val="-6.9444444444444531E-2"/>
                </c:manualLayout>
              </c:layout>
              <c:showVal val="1"/>
            </c:dLbl>
            <c:dLbl>
              <c:idx val="5"/>
              <c:layout>
                <c:manualLayout>
                  <c:x val="-5.5267702936096855E-2"/>
                  <c:y val="8.796296296296334E-2"/>
                </c:manualLayout>
              </c:layout>
              <c:showVal val="1"/>
            </c:dLbl>
            <c:dLbl>
              <c:idx val="6"/>
              <c:layout>
                <c:manualLayout>
                  <c:x val="-2.7731113696988292E-2"/>
                  <c:y val="-8.3333291820326949E-2"/>
                </c:manualLayout>
              </c:layout>
              <c:showVal val="1"/>
            </c:dLbl>
            <c:dLbl>
              <c:idx val="7"/>
              <c:layout>
                <c:manualLayout>
                  <c:x val="-5.3636688314148528E-2"/>
                  <c:y val="6.4353545351879954E-2"/>
                </c:manualLayout>
              </c:layout>
              <c:showVal val="1"/>
            </c:dLbl>
            <c:dLbl>
              <c:idx val="8"/>
              <c:layout>
                <c:manualLayout>
                  <c:x val="-1.3816925734024189E-2"/>
                  <c:y val="-6.9444444444444434E-2"/>
                </c:manualLayout>
              </c:layout>
              <c:showVal val="1"/>
            </c:dLbl>
            <c:txPr>
              <a:bodyPr/>
              <a:lstStyle/>
              <a:p>
                <a:pPr>
                  <a:defRPr lang="es-AR" sz="1000">
                    <a:latin typeface="Arial Black" pitchFamily="34" charset="0"/>
                  </a:defRPr>
                </a:pPr>
                <a:endParaRPr lang="es-ES_tradnl"/>
              </a:p>
            </c:txPr>
            <c:showVal val="1"/>
          </c:dLbls>
          <c:cat>
            <c:strRef>
              <c:f>Hoja1!$A$9:$A$17</c:f>
              <c:strCache>
                <c:ptCount val="9"/>
                <c:pt idx="0">
                  <c:v>Año 2003</c:v>
                </c:pt>
                <c:pt idx="1">
                  <c:v>Año 2004</c:v>
                </c:pt>
                <c:pt idx="2">
                  <c:v>Año 2005</c:v>
                </c:pt>
                <c:pt idx="3">
                  <c:v>Año 2006</c:v>
                </c:pt>
                <c:pt idx="4">
                  <c:v>Año 2007</c:v>
                </c:pt>
                <c:pt idx="5">
                  <c:v>Año 2008</c:v>
                </c:pt>
                <c:pt idx="6">
                  <c:v>Año 2009</c:v>
                </c:pt>
                <c:pt idx="7">
                  <c:v>Año 2010</c:v>
                </c:pt>
                <c:pt idx="8">
                  <c:v>Año 2011</c:v>
                </c:pt>
              </c:strCache>
            </c:strRef>
          </c:cat>
          <c:val>
            <c:numRef>
              <c:f>Hoja1!$D$9:$D$17</c:f>
              <c:numCache>
                <c:formatCode>#,##0</c:formatCode>
                <c:ptCount val="9"/>
                <c:pt idx="0">
                  <c:v>27620</c:v>
                </c:pt>
                <c:pt idx="1">
                  <c:v>27459</c:v>
                </c:pt>
                <c:pt idx="2">
                  <c:v>27479</c:v>
                </c:pt>
                <c:pt idx="3">
                  <c:v>27436</c:v>
                </c:pt>
                <c:pt idx="4">
                  <c:v>27447</c:v>
                </c:pt>
                <c:pt idx="5">
                  <c:v>27854</c:v>
                </c:pt>
                <c:pt idx="6">
                  <c:v>26007</c:v>
                </c:pt>
                <c:pt idx="7">
                  <c:v>26470</c:v>
                </c:pt>
                <c:pt idx="8">
                  <c:v>25436</c:v>
                </c:pt>
              </c:numCache>
            </c:numRef>
          </c:val>
        </c:ser>
        <c:dLbls>
          <c:showVal val="1"/>
        </c:dLbls>
        <c:marker val="1"/>
        <c:axId val="67984768"/>
        <c:axId val="68002944"/>
      </c:lineChart>
      <c:catAx>
        <c:axId val="6798476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AR" sz="1200"/>
            </a:pPr>
            <a:endParaRPr lang="es-ES_tradnl"/>
          </a:p>
        </c:txPr>
        <c:crossAx val="68002944"/>
        <c:crosses val="autoZero"/>
        <c:auto val="1"/>
        <c:lblAlgn val="ctr"/>
        <c:lblOffset val="100"/>
      </c:catAx>
      <c:valAx>
        <c:axId val="68002944"/>
        <c:scaling>
          <c:orientation val="minMax"/>
        </c:scaling>
        <c:axPos val="l"/>
        <c:majorGridlines/>
        <c:numFmt formatCode="#,##0" sourceLinked="1"/>
        <c:majorTickMark val="none"/>
        <c:tickLblPos val="nextTo"/>
        <c:txPr>
          <a:bodyPr/>
          <a:lstStyle/>
          <a:p>
            <a:pPr>
              <a:defRPr lang="es-AR" sz="1000"/>
            </a:pPr>
            <a:endParaRPr lang="es-ES_tradnl"/>
          </a:p>
        </c:txPr>
        <c:crossAx val="679847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es-ES_tradn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12"/>
  <c:chart>
    <c:title>
      <c:tx>
        <c:rich>
          <a:bodyPr/>
          <a:lstStyle/>
          <a:p>
            <a:pPr>
              <a:defRPr lang="es-AR"/>
            </a:pPr>
            <a:r>
              <a:rPr lang="en-US" sz="1800" b="1" i="0" baseline="0" dirty="0" err="1"/>
              <a:t>Matrícula</a:t>
            </a:r>
            <a:r>
              <a:rPr lang="en-US" sz="1800" b="1" i="0" baseline="0" dirty="0"/>
              <a:t> del </a:t>
            </a:r>
            <a:r>
              <a:rPr lang="en-US" sz="1800" b="1" i="0" baseline="0" dirty="0" err="1"/>
              <a:t>Nivel</a:t>
            </a:r>
            <a:r>
              <a:rPr lang="en-US" sz="1800" b="1" i="0" baseline="0" dirty="0"/>
              <a:t> </a:t>
            </a:r>
            <a:r>
              <a:rPr lang="en-US" sz="1800" b="1" i="0" baseline="0" dirty="0" err="1"/>
              <a:t>Inicial</a:t>
            </a:r>
            <a:r>
              <a:rPr lang="en-US" sz="1800" b="1" i="0" baseline="0" dirty="0"/>
              <a:t> en Salas 4 </a:t>
            </a:r>
            <a:r>
              <a:rPr lang="en-US" sz="1800" b="1" i="0" baseline="0" dirty="0" err="1"/>
              <a:t>Años</a:t>
            </a:r>
            <a:endParaRPr lang="en-US" sz="1800" b="1" i="0" baseline="0" dirty="0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Hoja1!$C$8</c:f>
              <c:strCache>
                <c:ptCount val="1"/>
                <c:pt idx="0">
                  <c:v>Salas 4 Años</c:v>
                </c:pt>
              </c:strCache>
            </c:strRef>
          </c:tx>
          <c:dLbls>
            <c:dLbl>
              <c:idx val="0"/>
              <c:layout>
                <c:manualLayout>
                  <c:x val="-0.05"/>
                  <c:y val="-6.4814814814815103E-2"/>
                </c:manualLayout>
              </c:layout>
              <c:showVal val="1"/>
            </c:dLbl>
            <c:dLbl>
              <c:idx val="1"/>
              <c:layout>
                <c:manualLayout>
                  <c:x val="-3.888888888888889E-2"/>
                  <c:y val="6.9444444444444531E-2"/>
                </c:manualLayout>
              </c:layout>
              <c:showVal val="1"/>
            </c:dLbl>
            <c:dLbl>
              <c:idx val="2"/>
              <c:layout>
                <c:manualLayout>
                  <c:x val="-5.5555555555555455E-2"/>
                  <c:y val="-6.9444444444444503E-2"/>
                </c:manualLayout>
              </c:layout>
              <c:showVal val="1"/>
            </c:dLbl>
            <c:dLbl>
              <c:idx val="3"/>
              <c:layout>
                <c:manualLayout>
                  <c:x val="-3.6111111111111212E-2"/>
                  <c:y val="6.0185185185185147E-2"/>
                </c:manualLayout>
              </c:layout>
              <c:showVal val="1"/>
            </c:dLbl>
            <c:dLbl>
              <c:idx val="4"/>
              <c:layout>
                <c:manualLayout>
                  <c:x val="-0.05"/>
                  <c:y val="-5.5555555555555455E-2"/>
                </c:manualLayout>
              </c:layout>
              <c:showVal val="1"/>
            </c:dLbl>
            <c:dLbl>
              <c:idx val="5"/>
              <c:layout>
                <c:manualLayout>
                  <c:x val="-3.6111111111111212E-2"/>
                  <c:y val="6.9444444444444503E-2"/>
                </c:manualLayout>
              </c:layout>
              <c:showVal val="1"/>
            </c:dLbl>
            <c:dLbl>
              <c:idx val="6"/>
              <c:layout>
                <c:manualLayout>
                  <c:x val="-6.6666666666666763E-2"/>
                  <c:y val="-4.6296296296296481E-2"/>
                </c:manualLayout>
              </c:layout>
              <c:showVal val="1"/>
            </c:dLbl>
            <c:dLbl>
              <c:idx val="7"/>
              <c:layout>
                <c:manualLayout>
                  <c:x val="-4.7222222222222332E-2"/>
                  <c:y val="6.4814814814815144E-2"/>
                </c:manualLayout>
              </c:layout>
              <c:showVal val="1"/>
            </c:dLbl>
            <c:dLbl>
              <c:idx val="8"/>
              <c:layout>
                <c:manualLayout>
                  <c:x val="-3.6111111111111212E-2"/>
                  <c:y val="-5.0925925925925992E-2"/>
                </c:manualLayout>
              </c:layout>
              <c:showVal val="1"/>
            </c:dLbl>
            <c:txPr>
              <a:bodyPr/>
              <a:lstStyle/>
              <a:p>
                <a:pPr>
                  <a:defRPr lang="es-AR" b="1">
                    <a:latin typeface="Arial Black" pitchFamily="34" charset="0"/>
                  </a:defRPr>
                </a:pPr>
                <a:endParaRPr lang="es-ES_tradnl"/>
              </a:p>
            </c:txPr>
            <c:showVal val="1"/>
          </c:dLbls>
          <c:cat>
            <c:strRef>
              <c:f>Hoja1!$A$9:$A$17</c:f>
              <c:strCache>
                <c:ptCount val="9"/>
                <c:pt idx="0">
                  <c:v>Año 2003</c:v>
                </c:pt>
                <c:pt idx="1">
                  <c:v>Año 2004</c:v>
                </c:pt>
                <c:pt idx="2">
                  <c:v>Año 2005</c:v>
                </c:pt>
                <c:pt idx="3">
                  <c:v>Año 2006</c:v>
                </c:pt>
                <c:pt idx="4">
                  <c:v>Año 2007</c:v>
                </c:pt>
                <c:pt idx="5">
                  <c:v>Año 2008</c:v>
                </c:pt>
                <c:pt idx="6">
                  <c:v>Año 2009</c:v>
                </c:pt>
                <c:pt idx="7">
                  <c:v>Año 2010</c:v>
                </c:pt>
                <c:pt idx="8">
                  <c:v>Año 2011</c:v>
                </c:pt>
              </c:strCache>
            </c:strRef>
          </c:cat>
          <c:val>
            <c:numRef>
              <c:f>Hoja1!$C$9:$C$17</c:f>
              <c:numCache>
                <c:formatCode>#,##0</c:formatCode>
                <c:ptCount val="9"/>
                <c:pt idx="0">
                  <c:v>4935</c:v>
                </c:pt>
                <c:pt idx="1">
                  <c:v>5486</c:v>
                </c:pt>
                <c:pt idx="2">
                  <c:v>5983</c:v>
                </c:pt>
                <c:pt idx="3">
                  <c:v>6579</c:v>
                </c:pt>
                <c:pt idx="4">
                  <c:v>7440</c:v>
                </c:pt>
                <c:pt idx="5">
                  <c:v>7632</c:v>
                </c:pt>
                <c:pt idx="6">
                  <c:v>9452</c:v>
                </c:pt>
                <c:pt idx="7">
                  <c:v>11834</c:v>
                </c:pt>
                <c:pt idx="8">
                  <c:v>13247</c:v>
                </c:pt>
              </c:numCache>
            </c:numRef>
          </c:val>
        </c:ser>
        <c:dLbls>
          <c:showVal val="1"/>
        </c:dLbls>
        <c:marker val="1"/>
        <c:axId val="68052096"/>
        <c:axId val="68053632"/>
      </c:lineChart>
      <c:catAx>
        <c:axId val="6805209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lang="es-AR" sz="1200"/>
            </a:pPr>
            <a:endParaRPr lang="es-ES_tradnl"/>
          </a:p>
        </c:txPr>
        <c:crossAx val="68053632"/>
        <c:crosses val="autoZero"/>
        <c:auto val="1"/>
        <c:lblAlgn val="ctr"/>
        <c:lblOffset val="100"/>
      </c:catAx>
      <c:valAx>
        <c:axId val="68053632"/>
        <c:scaling>
          <c:orientation val="minMax"/>
        </c:scaling>
        <c:axPos val="l"/>
        <c:majorGridlines/>
        <c:numFmt formatCode="#,##0" sourceLinked="1"/>
        <c:majorTickMark val="none"/>
        <c:tickLblPos val="nextTo"/>
        <c:txPr>
          <a:bodyPr/>
          <a:lstStyle/>
          <a:p>
            <a:pPr>
              <a:defRPr lang="es-AR"/>
            </a:pPr>
            <a:endParaRPr lang="es-ES_tradnl"/>
          </a:p>
        </c:txPr>
        <c:crossAx val="68052096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_tradnl"/>
  <c:style val="21"/>
  <c:chart>
    <c:title>
      <c:layout>
        <c:manualLayout>
          <c:xMode val="edge"/>
          <c:yMode val="edge"/>
          <c:x val="0.31195027539383857"/>
          <c:y val="2.4621001225806551E-2"/>
        </c:manualLayout>
      </c:layout>
      <c:txPr>
        <a:bodyPr/>
        <a:lstStyle/>
        <a:p>
          <a:pPr>
            <a:defRPr lang="es-AR"/>
          </a:pPr>
          <a:endParaRPr lang="es-ES_tradnl"/>
        </a:p>
      </c:txPr>
    </c:title>
    <c:plotArea>
      <c:layout>
        <c:manualLayout>
          <c:layoutTarget val="inner"/>
          <c:xMode val="edge"/>
          <c:yMode val="edge"/>
          <c:x val="0.12075471698113265"/>
          <c:y val="0.13943384785592"/>
          <c:w val="0.85283018867924532"/>
          <c:h val="0.68191866217035624"/>
        </c:manualLayout>
      </c:layout>
      <c:lineChart>
        <c:grouping val="stacked"/>
        <c:ser>
          <c:idx val="0"/>
          <c:order val="0"/>
          <c:tx>
            <c:strRef>
              <c:f>Hoja1!$C$8</c:f>
              <c:strCache>
                <c:ptCount val="1"/>
                <c:pt idx="0">
                  <c:v>Matrícula del Nivel Primario</c:v>
                </c:pt>
              </c:strCache>
            </c:strRef>
          </c:tx>
          <c:dLbls>
            <c:dLbl>
              <c:idx val="1"/>
              <c:layout>
                <c:manualLayout>
                  <c:x val="-6.2893081761006567E-2"/>
                  <c:y val="-7.3897128652486904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2.2222156192740067E-2"/>
                  <c:y val="-5.4080489457832871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4.4234734809092527E-2"/>
                  <c:y val="-6.0098595005045836E-2"/>
                </c:manualLayout>
              </c:layout>
              <c:dLblPos val="r"/>
              <c:showVal val="1"/>
            </c:dLbl>
            <c:dLbl>
              <c:idx val="7"/>
              <c:layout>
                <c:manualLayout>
                  <c:x val="-2.3899371069182346E-2"/>
                  <c:y val="-3.9872093980618001E-2"/>
                </c:manualLayout>
              </c:layout>
              <c:dLblPos val="r"/>
              <c:showVal val="1"/>
            </c:dLbl>
            <c:dLbl>
              <c:idx val="8"/>
              <c:layout>
                <c:manualLayout>
                  <c:x val="-1.8968553459119505E-2"/>
                  <c:y val="4.9221615925752284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lang="es-AR" sz="1000">
                    <a:latin typeface="Arial Black" pitchFamily="34" charset="0"/>
                  </a:defRPr>
                </a:pPr>
                <a:endParaRPr lang="es-ES_tradnl"/>
              </a:p>
            </c:txPr>
            <c:showVal val="1"/>
          </c:dLbls>
          <c:cat>
            <c:strRef>
              <c:f>Hoja1!$B$9:$B$17</c:f>
              <c:strCache>
                <c:ptCount val="9"/>
                <c:pt idx="0">
                  <c:v>Años 2003</c:v>
                </c:pt>
                <c:pt idx="1">
                  <c:v>Años 2004</c:v>
                </c:pt>
                <c:pt idx="2">
                  <c:v>Años 2005</c:v>
                </c:pt>
                <c:pt idx="3">
                  <c:v>Años 2006</c:v>
                </c:pt>
                <c:pt idx="4">
                  <c:v>Años 2007</c:v>
                </c:pt>
                <c:pt idx="5">
                  <c:v>Años 2008</c:v>
                </c:pt>
                <c:pt idx="6">
                  <c:v>Años 2009</c:v>
                </c:pt>
                <c:pt idx="7">
                  <c:v>Años 2010</c:v>
                </c:pt>
                <c:pt idx="8">
                  <c:v>Años 2011</c:v>
                </c:pt>
              </c:strCache>
            </c:strRef>
          </c:cat>
          <c:val>
            <c:numRef>
              <c:f>Hoja1!$C$9:$C$17</c:f>
              <c:numCache>
                <c:formatCode>#,##0</c:formatCode>
                <c:ptCount val="9"/>
                <c:pt idx="0">
                  <c:v>199617</c:v>
                </c:pt>
                <c:pt idx="1">
                  <c:v>202532</c:v>
                </c:pt>
                <c:pt idx="2">
                  <c:v>203357</c:v>
                </c:pt>
                <c:pt idx="3">
                  <c:v>201691</c:v>
                </c:pt>
                <c:pt idx="4">
                  <c:v>201461</c:v>
                </c:pt>
                <c:pt idx="5">
                  <c:v>199236</c:v>
                </c:pt>
                <c:pt idx="6">
                  <c:v>200368</c:v>
                </c:pt>
                <c:pt idx="7">
                  <c:v>200912</c:v>
                </c:pt>
                <c:pt idx="8">
                  <c:v>198839</c:v>
                </c:pt>
              </c:numCache>
            </c:numRef>
          </c:val>
        </c:ser>
        <c:dLbls>
          <c:showVal val="1"/>
        </c:dLbls>
        <c:marker val="1"/>
        <c:axId val="92605440"/>
        <c:axId val="92615424"/>
      </c:lineChart>
      <c:catAx>
        <c:axId val="9260544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lang="es-AR" sz="1000"/>
            </a:pPr>
            <a:endParaRPr lang="es-ES_tradnl"/>
          </a:p>
        </c:txPr>
        <c:crossAx val="92615424"/>
        <c:crosses val="autoZero"/>
        <c:auto val="1"/>
        <c:lblAlgn val="ctr"/>
        <c:lblOffset val="100"/>
        <c:tickLblSkip val="1"/>
        <c:tickMarkSkip val="1"/>
      </c:catAx>
      <c:valAx>
        <c:axId val="92615424"/>
        <c:scaling>
          <c:orientation val="minMax"/>
        </c:scaling>
        <c:axPos val="l"/>
        <c:majorGridlines/>
        <c:numFmt formatCode="#,##0" sourceLinked="1"/>
        <c:tickLblPos val="nextTo"/>
        <c:txPr>
          <a:bodyPr rot="0" vert="horz"/>
          <a:lstStyle/>
          <a:p>
            <a:pPr>
              <a:defRPr lang="es-AR" sz="1000"/>
            </a:pPr>
            <a:endParaRPr lang="es-ES_tradnl"/>
          </a:p>
        </c:txPr>
        <c:crossAx val="92605440"/>
        <c:crosses val="autoZero"/>
        <c:crossBetween val="between"/>
      </c:valAx>
    </c:plotArea>
    <c:plotVisOnly val="1"/>
    <c:dispBlanksAs val="zero"/>
  </c:chart>
  <c:txPr>
    <a:bodyPr/>
    <a:lstStyle/>
    <a:p>
      <a:pPr>
        <a:defRPr sz="1800"/>
      </a:pPr>
      <a:endParaRPr lang="es-ES_tradnl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FF839D1-D0FB-4699-BF52-3DF041CC3728}" type="datetimeFigureOut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A68B50-1C33-4E20-9E1C-4A234A262BD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5AEC8E-169A-48C0-B4FD-B045F1A730AE}" type="datetimeFigureOut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217C02-5F03-438B-9A9D-35FC80F7AEB9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638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98F0A5-201A-42C6-AE95-A6EA12F9328B}" type="slidenum">
              <a:rPr lang="es-AR" smtClean="0"/>
              <a:pPr/>
              <a:t>1</a:t>
            </a:fld>
            <a:endParaRPr lang="es-A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EBC84-1214-449D-9E10-649D24FC7C4A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580FD-2AEC-49F9-A8DD-2ED2FFA79DE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47EF8-8E3E-47EA-835C-5A6E7C1B6945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D889-1555-40E7-84B5-3FE0B8B6F43C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F832B-7877-4D4A-832A-9AFD8E7E4138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DE90-CF13-4843-993F-3E8E1E44A48F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6B50D-C3AC-4E61-B118-50160B2501BA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36BE2-CA20-48CA-AC38-C291570F42A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B060D-5FFE-4C49-9E21-D0738D9B1F7F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D821A-07EC-4CC6-B805-8F85DD6A69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6501F-A3F1-4DE9-9447-EA67384380D9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07776-C34E-4FEF-A279-975F3AC0EF47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147C6-FAE9-41A8-85F4-8678E9E34AF7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A7575-078E-453D-AB54-59819C702C34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B4A2D-4BCA-4381-A0FD-1FE6090BF845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38A2E-FDA4-4DC7-8D43-DB52B6271D1B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F31CC-99DB-4E8A-8C17-369B867C3F3F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DDBC1-3300-4CEA-A12C-92958C64810E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C6AD7-2115-4DF0-9F18-86282B8F63B7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D2054-D781-4A71-A12D-EBE223954FEA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11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5C3C1-10AC-4084-94C8-781DD0F2497B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96CA0-67EF-44DE-A5E7-35C3C179A232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144D0FF-7D6E-4F43-9E6B-232AAFCF0573}" type="datetime1">
              <a:rPr lang="es-AR"/>
              <a:pPr>
                <a:defRPr/>
              </a:pPr>
              <a:t>05/06/2012</a:t>
            </a:fld>
            <a:endParaRPr lang="es-A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36F088D-8298-484A-BFA5-3F0F4C832825}" type="slidenum">
              <a:rPr lang="es-AR"/>
              <a:pPr>
                <a:defRPr/>
              </a:pPr>
              <a:t>‹Nº›</a:t>
            </a:fld>
            <a:endParaRPr lang="es-AR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0" r:id="rId2"/>
    <p:sldLayoutId id="2147483769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70" r:id="rId9"/>
    <p:sldLayoutId id="2147483766" r:id="rId10"/>
    <p:sldLayoutId id="214748376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1B587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4E854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ChangeArrowheads="1"/>
          </p:cNvSpPr>
          <p:nvPr/>
        </p:nvSpPr>
        <p:spPr bwMode="auto">
          <a:xfrm>
            <a:off x="0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4EDD24-6142-4699-9D6D-3C4FAC2522B0}" type="slidenum">
              <a:rPr lang="es-AR"/>
              <a:pPr>
                <a:defRPr/>
              </a:pPr>
              <a:t>1</a:t>
            </a:fld>
            <a:endParaRPr lang="es-AR"/>
          </a:p>
        </p:txBody>
      </p:sp>
      <p:pic>
        <p:nvPicPr>
          <p:cNvPr id="15363" name="7 Imagen" descr="C:\Users\Olga\Documents\My Dropbox\CEADEL\ceadelLOGO 02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5786438"/>
            <a:ext cx="13573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9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786438"/>
            <a:ext cx="1643062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18 CuadroTexto"/>
          <p:cNvSpPr txBox="1">
            <a:spLocks noChangeArrowheads="1"/>
          </p:cNvSpPr>
          <p:nvPr/>
        </p:nvSpPr>
        <p:spPr bwMode="auto">
          <a:xfrm>
            <a:off x="468313" y="5013325"/>
            <a:ext cx="7858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sz="1400" u="sng"/>
              <a:t>Disertantes</a:t>
            </a:r>
            <a:r>
              <a:rPr lang="es-ES_tradnl" sz="1400"/>
              <a:t>:  </a:t>
            </a:r>
            <a:r>
              <a:rPr lang="es-ES_tradnl" sz="1200"/>
              <a:t>Prof. Darío Ríos   (Supervisor   - Dirección General de Educación Primaria y Educación Inicial)</a:t>
            </a:r>
            <a:br>
              <a:rPr lang="es-ES_tradnl" sz="1200"/>
            </a:br>
            <a:r>
              <a:rPr lang="es-ES_tradnl" sz="1200"/>
              <a:t>                         Prof. Elena Fleckenstein ( Coordinadora Equipo Jurisdiccional IACE Salta)</a:t>
            </a:r>
          </a:p>
        </p:txBody>
      </p:sp>
      <p:sp>
        <p:nvSpPr>
          <p:cNvPr id="15366" name="20 CuadroTexto"/>
          <p:cNvSpPr txBox="1">
            <a:spLocks noChangeArrowheads="1"/>
          </p:cNvSpPr>
          <p:nvPr/>
        </p:nvSpPr>
        <p:spPr bwMode="auto">
          <a:xfrm>
            <a:off x="1214438" y="1785938"/>
            <a:ext cx="1357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20482" name="Picture 2" descr="http://t2.gstatic.com/images?q=tbn:ANd9GcSToWqYiJIASZ6W3xdd8eJIEv4gvvklLjhSQVfd2l3O5rT2uA34Y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28736"/>
            <a:ext cx="2789840" cy="200026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84" name="Picture 4" descr="http://t0.gstatic.com/images?q=tbn:ANd9GcRvwl_eF0rmLqRR5ohtm-BbrXu7NJS5kCUD_YGVVOiM9ovAQCbEqQ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214422"/>
            <a:ext cx="3000396" cy="164877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86" name="Picture 6" descr="http://www.votalamaslinda.com.ar/images/uploads/monumento-a-guemes-salta-argentin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3286124"/>
            <a:ext cx="2884308" cy="185738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92" name="Picture 12" descr="Tren a las nubes, Salta, Argentin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7" y="1285860"/>
            <a:ext cx="2806457" cy="214314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94" name="Picture 14" descr="http://www.hostalelalcazar.com/foto_000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3143248"/>
            <a:ext cx="4353132" cy="207170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0488" name="Picture 8" descr="http://t2.gstatic.com/images?q=tbn:ANd9GcSa-QLv_TZdJdaZKBsTTJ--HiHhXKeGQ8raSEQr_E-iBuStXlo_vQ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14522" y="2000241"/>
            <a:ext cx="4700618" cy="335758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5373" name="Picture 15" descr="membrete_MECy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79388" y="188913"/>
            <a:ext cx="3240087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652588"/>
          </a:xfrm>
        </p:spPr>
        <p:txBody>
          <a:bodyPr>
            <a:normAutofit/>
          </a:bodyPr>
          <a:lstStyle/>
          <a:p>
            <a:pPr eaLnBrk="1" fontAlgn="t" hangingPunct="1">
              <a:spcAft>
                <a:spcPts val="0"/>
              </a:spcAft>
              <a:defRPr/>
            </a:pPr>
            <a:r>
              <a:rPr lang="es-AR" sz="1400" dirty="0" smtClean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/>
            </a:r>
            <a:br>
              <a:rPr lang="es-AR" sz="1400" dirty="0" smtClean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</a:br>
            <a:endParaRPr lang="es-AR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28596" y="642938"/>
          <a:ext cx="8215370" cy="2651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90124"/>
                <a:gridCol w="2712623"/>
                <a:gridCol w="2712623"/>
              </a:tblGrid>
              <a:tr h="500046"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IACE EN SALTA </a:t>
                      </a:r>
                      <a:r>
                        <a:rPr lang="es-ES_tradnl" sz="1600" baseline="0" dirty="0" smtClean="0"/>
                        <a:t>  ESCUELAS RURALES DE JORNADA COMPLETA Y CON ALBERGUE </a:t>
                      </a:r>
                    </a:p>
                    <a:p>
                      <a:pPr algn="ctr"/>
                      <a:endParaRPr lang="es-ES_tradnl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  <a:tr h="704649"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1º ETAPA</a:t>
                      </a:r>
                    </a:p>
                    <a:p>
                      <a:pPr algn="ctr"/>
                      <a:r>
                        <a:rPr lang="es-ES_tradnl" sz="1600" dirty="0" smtClean="0">
                          <a:latin typeface="Arial" pitchFamily="34" charset="0"/>
                          <a:cs typeface="Arial" pitchFamily="34" charset="0"/>
                        </a:rPr>
                        <a:t>Octubre 2010</a:t>
                      </a:r>
                    </a:p>
                    <a:p>
                      <a:pPr algn="ctr"/>
                      <a:r>
                        <a:rPr lang="es-ES_tradnl" sz="1600" dirty="0" smtClean="0">
                          <a:latin typeface="Arial" pitchFamily="34" charset="0"/>
                          <a:cs typeface="Arial" pitchFamily="34" charset="0"/>
                        </a:rPr>
                        <a:t>Abril de 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2º ETAPA</a:t>
                      </a:r>
                    </a:p>
                    <a:p>
                      <a:pPr algn="ctr"/>
                      <a:r>
                        <a:rPr lang="es-ES_tradnl" sz="1600" dirty="0" smtClean="0">
                          <a:latin typeface="Arial" pitchFamily="34" charset="0"/>
                          <a:cs typeface="Arial" pitchFamily="34" charset="0"/>
                        </a:rPr>
                        <a:t>Septiembre a Diciembre de 2011</a:t>
                      </a:r>
                      <a:endParaRPr lang="es-ES_tradnl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 smtClean="0">
                          <a:latin typeface="Arial" pitchFamily="34" charset="0"/>
                          <a:cs typeface="Arial" pitchFamily="34" charset="0"/>
                        </a:rPr>
                        <a:t>3º ETAPA</a:t>
                      </a:r>
                    </a:p>
                    <a:p>
                      <a:pPr algn="ctr"/>
                      <a:r>
                        <a:rPr lang="es-ES_tradnl" sz="1600" dirty="0" smtClean="0">
                          <a:latin typeface="Arial" pitchFamily="34" charset="0"/>
                          <a:cs typeface="Arial" pitchFamily="34" charset="0"/>
                        </a:rPr>
                        <a:t>(A confirmar)</a:t>
                      </a:r>
                      <a:endParaRPr lang="es-ES_tradnl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549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76</a:t>
                      </a:r>
                      <a:r>
                        <a:rPr lang="es-ES_tradnl" sz="18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Escuelas seleccionadas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61</a:t>
                      </a:r>
                      <a:r>
                        <a:rPr lang="es-ES_tradnl" sz="18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Completaron</a:t>
                      </a:r>
                      <a:r>
                        <a:rPr lang="es-ES_tradnl" sz="1400" baseline="0" dirty="0" smtClean="0">
                          <a:latin typeface="Arial" pitchFamily="34" charset="0"/>
                          <a:cs typeface="Arial" pitchFamily="34" charset="0"/>
                        </a:rPr>
                        <a:t>  proceso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80,26%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_tradnl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r>
                        <a:rPr lang="es-ES_tradnl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Escuelas seleccionadas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66</a:t>
                      </a:r>
                      <a:r>
                        <a:rPr lang="es-ES_tradnl" sz="1800" dirty="0" smtClean="0"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Completaron</a:t>
                      </a:r>
                      <a:r>
                        <a:rPr lang="es-ES_tradnl" sz="1400" baseline="0" dirty="0" smtClean="0">
                          <a:latin typeface="Arial" pitchFamily="34" charset="0"/>
                          <a:cs typeface="Arial" pitchFamily="34" charset="0"/>
                        </a:rPr>
                        <a:t>  proceso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</a:p>
                    <a:p>
                      <a:pPr algn="ctr"/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100%</a:t>
                      </a:r>
                      <a:endParaRPr lang="es-ES_tradnl" sz="18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8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r>
                        <a:rPr lang="es-ES_tradnl" sz="1800" baseline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_tradnl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_tradnl" sz="1400" dirty="0" smtClean="0">
                          <a:latin typeface="Arial" pitchFamily="34" charset="0"/>
                          <a:cs typeface="Arial" pitchFamily="34" charset="0"/>
                        </a:rPr>
                        <a:t>Escuelas seleccionadas</a:t>
                      </a:r>
                      <a:endParaRPr lang="es-ES_tradnl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17866-CFFE-4F3A-A24C-BC746DFCF34F}" type="slidenum">
              <a:rPr lang="es-AR"/>
              <a:pPr>
                <a:defRPr/>
              </a:pPr>
              <a:t>10</a:t>
            </a:fld>
            <a:endParaRPr lang="es-AR"/>
          </a:p>
        </p:txBody>
      </p:sp>
      <p:pic>
        <p:nvPicPr>
          <p:cNvPr id="25619" name="8 Imagen" descr="Departamento_Capital_(Salta_-_Argentina)_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2714644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9 Imagen" descr="Departamento_Capital_(Salta_-_Argentina)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00372"/>
            <a:ext cx="278606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1" name="10 Imagen" descr="Departamento_Capital_(Salta_-_Argentina)_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000372"/>
            <a:ext cx="2643206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23 Tabla"/>
          <p:cNvGraphicFramePr>
            <a:graphicFrameLocks noGrp="1"/>
          </p:cNvGraphicFramePr>
          <p:nvPr/>
        </p:nvGraphicFramePr>
        <p:xfrm>
          <a:off x="500034" y="4572008"/>
          <a:ext cx="8143932" cy="1910311"/>
        </p:xfrm>
        <a:graphic>
          <a:graphicData uri="http://schemas.openxmlformats.org/drawingml/2006/table">
            <a:tbl>
              <a:tblPr/>
              <a:tblGrid>
                <a:gridCol w="4214842"/>
                <a:gridCol w="2606571"/>
                <a:gridCol w="1322519"/>
              </a:tblGrid>
              <a:tr h="294871">
                <a:tc gridSpan="3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s-AR" sz="1400" b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Establecimientos Educativos de Nivel  Primario Según: Jornadas - Albergues - Hogar Escuela</a:t>
                      </a:r>
                      <a:endParaRPr lang="es-AR" sz="1400" b="1" i="0" u="none" strike="noStrik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s-AR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AR" sz="1400" b="1" i="0" u="none" strike="noStrik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51626"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b="1" u="none" strike="noStrike" dirty="0">
                          <a:latin typeface="Arial" pitchFamily="34" charset="0"/>
                          <a:cs typeface="Arial" pitchFamily="34" charset="0"/>
                        </a:rPr>
                        <a:t>Jornada </a:t>
                      </a:r>
                      <a:r>
                        <a:rPr lang="es-AR" sz="14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Completa sin Albergues</a:t>
                      </a:r>
                      <a:endParaRPr lang="es-AR" sz="1400" b="1" i="0" u="none" strike="noStrike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b="1" u="none" strike="noStrike" dirty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</a:t>
                      </a:r>
                      <a:endParaRPr lang="es-AR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endParaRPr lang="es-AR" sz="1800" b="1" i="0" u="none" strike="noStrike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r>
                        <a:rPr lang="es-AR" sz="18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142 </a:t>
                      </a:r>
                    </a:p>
                    <a:p>
                      <a:pPr algn="ctr" fontAlgn="b"/>
                      <a:r>
                        <a:rPr lang="es-AR" sz="1400" b="1" i="0" u="none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67,94% Ya</a:t>
                      </a:r>
                      <a:r>
                        <a:rPr lang="es-AR" sz="1400" b="1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implementaron </a:t>
                      </a:r>
                    </a:p>
                    <a:p>
                      <a:pPr algn="ctr" fontAlgn="b"/>
                      <a:endParaRPr lang="es-AR" sz="1400" b="1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b"/>
                      <a:r>
                        <a:rPr lang="es-AR" sz="1400" b="1" i="0" u="none" strike="noStrike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Falta 32,05%</a:t>
                      </a:r>
                    </a:p>
                    <a:p>
                      <a:pPr algn="ctr" fontAlgn="b"/>
                      <a:endParaRPr lang="es-AR" sz="1400" b="1" i="0" u="none" strike="noStrike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637"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Jornada Completa </a:t>
                      </a:r>
                      <a:r>
                        <a:rPr lang="es-AR" sz="1400" b="1" u="none" strike="noStrike" dirty="0">
                          <a:latin typeface="Arial" pitchFamily="34" charset="0"/>
                          <a:cs typeface="Arial" pitchFamily="34" charset="0"/>
                        </a:rPr>
                        <a:t>con Albergues </a:t>
                      </a:r>
                      <a:r>
                        <a:rPr lang="es-AR" sz="14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Anexos</a:t>
                      </a:r>
                      <a:endParaRPr lang="es-AR" sz="1400" b="1" i="0" u="none" strike="noStrike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b="1" u="none" strike="noStrike" dirty="0">
                          <a:latin typeface="Arial" pitchFamily="34" charset="0"/>
                          <a:cs typeface="Arial" pitchFamily="34" charset="0"/>
                        </a:rPr>
                        <a:t>140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1626">
                <a:tc>
                  <a:txBody>
                    <a:bodyPr/>
                    <a:lstStyle/>
                    <a:p>
                      <a:pPr algn="l" fontAlgn="b"/>
                      <a:r>
                        <a:rPr lang="es-AR" sz="1400" b="1" u="none" strike="noStrike" dirty="0">
                          <a:latin typeface="Arial" pitchFamily="34" charset="0"/>
                          <a:cs typeface="Arial" pitchFamily="34" charset="0"/>
                        </a:rPr>
                        <a:t>Hogar </a:t>
                      </a:r>
                      <a:r>
                        <a:rPr lang="es-AR" sz="14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Escuela</a:t>
                      </a:r>
                      <a:endParaRPr lang="es-AR" sz="1400" b="1" i="0" u="none" strike="noStrike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400" b="1" u="none" strike="noStrike" dirty="0" smtClean="0">
                          <a:latin typeface="Arial" pitchFamily="34" charset="0"/>
                          <a:cs typeface="Arial" pitchFamily="34" charset="0"/>
                        </a:rPr>
                        <a:t>    2</a:t>
                      </a:r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1626">
                <a:tc>
                  <a:txBody>
                    <a:bodyPr/>
                    <a:lstStyle/>
                    <a:p>
                      <a:pPr algn="l" fontAlgn="b"/>
                      <a:r>
                        <a:rPr lang="es-AR" sz="1600" b="1" i="0" u="none" strike="noStrike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TOTAL </a:t>
                      </a:r>
                      <a:endParaRPr lang="es-AR" sz="1600" b="1" i="0" u="none" strike="noStrike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800" b="1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209</a:t>
                      </a:r>
                      <a:endParaRPr lang="es-AR" sz="18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s-AR" sz="1400" b="1" i="0" u="none" strike="noStrik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648" name="Picture 50" descr="membrete_MECy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15888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857224" y="785794"/>
          <a:ext cx="7572431" cy="5072098"/>
        </p:xfrm>
        <a:graphic>
          <a:graphicData uri="http://schemas.openxmlformats.org/drawingml/2006/table">
            <a:tbl>
              <a:tblPr/>
              <a:tblGrid>
                <a:gridCol w="83648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  <a:gridCol w="374219"/>
              </a:tblGrid>
              <a:tr h="219165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01"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MATRÍCULA DEL NIVEL INICIAL Y  PRIMARIO EN ESCUELAS GANADORAS IACE -                                                                                                      SERIE AÑOS 2007/2011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6091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134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2006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1054079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Inicial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Primario/EGB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9165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602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219165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93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4445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3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4530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3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4367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3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4534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7893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4356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6626" name="Picture 5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786" y="857232"/>
          <a:ext cx="7643873" cy="5072101"/>
        </p:xfrm>
        <a:graphic>
          <a:graphicData uri="http://schemas.openxmlformats.org/drawingml/2006/table">
            <a:tbl>
              <a:tblPr/>
              <a:tblGrid>
                <a:gridCol w="907283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  <a:gridCol w="374255"/>
              </a:tblGrid>
              <a:tr h="436200">
                <a:tc gridSpan="19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MATRICULA, REPITIENTES Y PROMOVIDOS DEL NIVEL PRIMARIO EN ESCUELAS GANADORAS IACE -                                                                                                      SERIE AÑOS 2005/2006 AL 2010/2011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374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2006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841968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Matrícula Total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Promovidos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13028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4445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4530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4367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345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4534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5481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4356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7650" name="Picture 5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8662" y="785794"/>
          <a:ext cx="7215236" cy="4929224"/>
        </p:xfrm>
        <a:graphic>
          <a:graphicData uri="http://schemas.openxmlformats.org/drawingml/2006/table">
            <a:tbl>
              <a:tblPr/>
              <a:tblGrid>
                <a:gridCol w="882033"/>
                <a:gridCol w="441017"/>
                <a:gridCol w="423069"/>
                <a:gridCol w="423069"/>
                <a:gridCol w="399991"/>
                <a:gridCol w="399991"/>
                <a:gridCol w="441017"/>
                <a:gridCol w="441017"/>
                <a:gridCol w="399991"/>
                <a:gridCol w="441017"/>
                <a:gridCol w="441017"/>
                <a:gridCol w="399991"/>
                <a:gridCol w="441017"/>
                <a:gridCol w="441017"/>
                <a:gridCol w="399991"/>
                <a:gridCol w="399991"/>
              </a:tblGrid>
              <a:tr h="558483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INDICADORES DEL NIVEL PRIMARIO EN ESCUELAS GANADORAS IACE -                                                                                                      SERIE AÑOS 2005/2006 AL 2010/2011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03522"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Bookman Old Style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566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2006 / 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2007 / 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2008 /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2009 / 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Año 2010 /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874148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Promoción Efectiva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Repitencia</a:t>
                      </a:r>
                      <a:endParaRPr lang="es-AR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Abandono Interanual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Promoción Efectiva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Repitencia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Abandono Interanual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Promoción Efectiva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Repitencia</a:t>
                      </a:r>
                      <a:endParaRPr lang="es-AR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Abandono Interanual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Promoción Efectiva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Repitencia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Abandono Interanual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Promoción Efectiva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Repitencia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Abandono Interanual</a:t>
                      </a:r>
                    </a:p>
                  </a:txBody>
                  <a:tcPr marL="0" marR="0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4960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612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4445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87,04%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6,67%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-1,67%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93,75%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4,69%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5612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Escuela N° 4530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85,49%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12,44%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92,61%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6,90%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0,49%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87,89%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4,74%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87,63%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15,46%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93,93%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5612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4367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105,88%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-5,88%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93,75%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6,25%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5612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Escuela N° 4534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93,33%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4,44%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65,71%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34,29%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73,91%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8,70%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17,39%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8674" name="Picture 5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8765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6EEC1-7987-4DA0-97F1-143B26289AE0}" type="slidenum">
              <a:rPr lang="es-AR"/>
              <a:pPr>
                <a:defRPr/>
              </a:pPr>
              <a:t>14</a:t>
            </a:fld>
            <a:endParaRPr lang="es-AR"/>
          </a:p>
        </p:txBody>
      </p:sp>
      <p:sp>
        <p:nvSpPr>
          <p:cNvPr id="12" name="11 Elipse"/>
          <p:cNvSpPr/>
          <p:nvPr/>
        </p:nvSpPr>
        <p:spPr>
          <a:xfrm>
            <a:off x="1142976" y="714356"/>
            <a:ext cx="7715304" cy="642942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600" dirty="0">
                <a:ln>
                  <a:solidFill>
                    <a:schemeClr val="tx2">
                      <a:lumMod val="90000"/>
                      <a:lumOff val="10000"/>
                    </a:schemeClr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PLANES DE ACCIÓN PARA  LA MEJORA DE LA CALIDAD EDUCATIVA 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714375" y="1285875"/>
            <a:ext cx="8072438" cy="5002213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>
              <a:lnSpc>
                <a:spcPct val="200000"/>
              </a:lnSpc>
              <a:buFont typeface="Wingdings" pitchFamily="2" charset="2"/>
              <a:buChar char="q"/>
              <a:defRPr/>
            </a:pPr>
            <a:r>
              <a:rPr lang="es-ES_tradn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_tradnl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LOGROS Y TRAYECTORIAS EDUCATIVAS   DE LOS ALUMNOS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es-ES_tradnl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</a:t>
            </a:r>
            <a:r>
              <a:rPr lang="es-ES_tradnl" sz="1600" dirty="0"/>
              <a:t>       </a:t>
            </a:r>
            <a:r>
              <a:rPr lang="es-ES_tradnl" sz="1600" dirty="0">
                <a:solidFill>
                  <a:schemeClr val="tx1"/>
                </a:solidFill>
              </a:rPr>
              <a:t>pobreza de vocabulario </a:t>
            </a:r>
            <a:endParaRPr lang="es-ES_tradnl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COMPETENCIA COMUNICATIVA 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</a:t>
            </a:r>
            <a:r>
              <a:rPr lang="es-ES_tradnl" sz="1600" dirty="0">
                <a:solidFill>
                  <a:schemeClr val="tx1"/>
                </a:solidFill>
              </a:rPr>
              <a:t>poca expresividad y fluidez en la oralidad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      </a:t>
            </a:r>
            <a:r>
              <a:rPr lang="es-ES_tradnl" sz="1600" dirty="0">
                <a:solidFill>
                  <a:schemeClr val="tx1"/>
                </a:solidFill>
              </a:rPr>
              <a:t>escasa práctica lectora  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</a:rPr>
              <a:t>				        deficiente comprensión de textos y  					       consignas.</a:t>
            </a:r>
          </a:p>
          <a:p>
            <a:pPr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      </a:t>
            </a:r>
            <a:r>
              <a:rPr lang="es-ES_tradnl" sz="1600" dirty="0">
                <a:solidFill>
                  <a:schemeClr val="tx1"/>
                </a:solidFill>
              </a:rPr>
              <a:t>producción escrita  pobre y limitada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</a:p>
          <a:p>
            <a:pPr>
              <a:buFont typeface="Wingdings 2" pitchFamily="18" charset="2"/>
              <a:buChar char=""/>
              <a:defRPr/>
            </a:pPr>
            <a:r>
              <a:rPr lang="es-ES_tradnl" sz="1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RAZONAMIENTO LÓGICO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dificultades en la  resolución de situaciones 				            problemáticas. 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4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BAJA   AUTOESTIMA  y ESCASA  SEGURIDAD.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4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POCA  PREDISPOSICIÓN  PARA EL ESTUDIO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4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DIFICULTADES EN LA CONVIVENCIA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endParaRPr lang="es-ES_tradnl" sz="16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endParaRPr lang="es-ES_tradnl" sz="16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Elipse"/>
          <p:cNvSpPr/>
          <p:nvPr/>
        </p:nvSpPr>
        <p:spPr>
          <a:xfrm rot="20634940">
            <a:off x="57150" y="976313"/>
            <a:ext cx="2517775" cy="769937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PROBLEMAS PRIORIZADOS</a:t>
            </a:r>
          </a:p>
        </p:txBody>
      </p:sp>
      <p:cxnSp>
        <p:nvCxnSpPr>
          <p:cNvPr id="16" name="15 Conector recto de flecha"/>
          <p:cNvCxnSpPr/>
          <p:nvPr/>
        </p:nvCxnSpPr>
        <p:spPr>
          <a:xfrm flipV="1">
            <a:off x="4429125" y="2357438"/>
            <a:ext cx="500063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V="1">
            <a:off x="4429125" y="2714625"/>
            <a:ext cx="428625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4429125" y="2786063"/>
            <a:ext cx="50006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16200000" flipH="1">
            <a:off x="4393406" y="2821782"/>
            <a:ext cx="642937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>
            <a:off x="3857625" y="4572000"/>
            <a:ext cx="5000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 rot="16200000" flipH="1">
            <a:off x="4107656" y="3250407"/>
            <a:ext cx="1285875" cy="50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7" name="36 CuadroTexto"/>
          <p:cNvSpPr txBox="1">
            <a:spLocks noChangeArrowheads="1"/>
          </p:cNvSpPr>
          <p:nvPr/>
        </p:nvSpPr>
        <p:spPr bwMode="auto">
          <a:xfrm>
            <a:off x="5429250" y="5143500"/>
            <a:ext cx="3286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pic>
        <p:nvPicPr>
          <p:cNvPr id="2051" name="Picture 3" descr="C:\WINDOWS\Temp\WLMDSS.tmp\WLM1AC.tmp\P926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37008">
            <a:off x="5939472" y="4739483"/>
            <a:ext cx="2428892" cy="169992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</p:spPr>
      </p:pic>
      <p:pic>
        <p:nvPicPr>
          <p:cNvPr id="29709" name="Picture 15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1273F2-16EB-4B31-B296-E3126AF34A07}" type="slidenum">
              <a:rPr lang="es-AR"/>
              <a:pPr>
                <a:defRPr/>
              </a:pPr>
              <a:t>15</a:t>
            </a:fld>
            <a:endParaRPr lang="es-AR"/>
          </a:p>
        </p:txBody>
      </p:sp>
      <p:sp>
        <p:nvSpPr>
          <p:cNvPr id="7" name="6 Elipse"/>
          <p:cNvSpPr/>
          <p:nvPr/>
        </p:nvSpPr>
        <p:spPr>
          <a:xfrm>
            <a:off x="1142976" y="714356"/>
            <a:ext cx="7715304" cy="642942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600" dirty="0">
                <a:ln>
                  <a:solidFill>
                    <a:schemeClr val="tx2">
                      <a:lumMod val="90000"/>
                      <a:lumOff val="10000"/>
                    </a:schemeClr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PLANES DE ACCIÓN PARA  LA MEJORA DE LA CALIDAD EDUCATIVA </a:t>
            </a:r>
          </a:p>
        </p:txBody>
      </p:sp>
      <p:sp>
        <p:nvSpPr>
          <p:cNvPr id="10" name="9 Rectángulo redondeado"/>
          <p:cNvSpPr/>
          <p:nvPr/>
        </p:nvSpPr>
        <p:spPr>
          <a:xfrm>
            <a:off x="714375" y="1285875"/>
            <a:ext cx="8072438" cy="5002213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r">
              <a:lnSpc>
                <a:spcPct val="200000"/>
              </a:lnSpc>
              <a:buFont typeface="Wingdings" pitchFamily="2" charset="2"/>
              <a:buChar char="q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es-ES_tradnl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</a:t>
            </a:r>
            <a:r>
              <a:rPr lang="es-ES_tradnl" sz="1600" dirty="0"/>
              <a:t>       </a:t>
            </a:r>
            <a:r>
              <a:rPr lang="es-ES_tradnl" sz="1600" dirty="0">
                <a:solidFill>
                  <a:schemeClr val="tx1"/>
                </a:solidFill>
              </a:rPr>
              <a:t>pobreza de vocabulario </a:t>
            </a:r>
            <a:endParaRPr lang="es-ES_tradnl" sz="1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COMPETENCIA COMUNICATIVA 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</a:t>
            </a:r>
            <a:r>
              <a:rPr lang="es-ES_tradnl" sz="1600" dirty="0">
                <a:solidFill>
                  <a:schemeClr val="tx1"/>
                </a:solidFill>
              </a:rPr>
              <a:t>poca expresividad y fluidez en la oralidad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      </a:t>
            </a:r>
            <a:r>
              <a:rPr lang="es-ES_tradnl" sz="1600" dirty="0">
                <a:solidFill>
                  <a:schemeClr val="tx1"/>
                </a:solidFill>
              </a:rPr>
              <a:t>escasa práctica lectora 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	      </a:t>
            </a:r>
            <a:r>
              <a:rPr lang="es-ES_tradnl" sz="1600" dirty="0">
                <a:solidFill>
                  <a:schemeClr val="tx1"/>
                </a:solidFill>
              </a:rPr>
              <a:t>producción escrita  pobre y limitada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r>
              <a:rPr lang="es-ES_tradnl" sz="1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RAZONAMIENTO LÓGICO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dificultades en la  resolución de situaciones 				            problemáticas. </a:t>
            </a:r>
          </a:p>
          <a:p>
            <a:pPr>
              <a:lnSpc>
                <a:spcPct val="150000"/>
              </a:lnSpc>
              <a:buFont typeface="Wingdings 2" pitchFamily="18" charset="2"/>
              <a:buChar char=""/>
              <a:defRPr/>
            </a:pPr>
            <a:endParaRPr lang="es-ES_tradnl" sz="16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 redondeado"/>
          <p:cNvSpPr/>
          <p:nvPr/>
        </p:nvSpPr>
        <p:spPr>
          <a:xfrm>
            <a:off x="866775" y="1438275"/>
            <a:ext cx="8072438" cy="5002213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_tradnl" sz="16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s-ES_tradnl" sz="16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PERFILES  Y DESEMPEÑOS  DOCENTES 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Falta de espacios de capacitación docente 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Para el trabajo en contextos rurales.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Para el desempeño en </a:t>
            </a:r>
            <a:r>
              <a:rPr lang="es-ES_tradnl" sz="1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Pluriaños</a:t>
            </a: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atención a la diversidad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Para el uso de la Tics y un  mejor aprovechamiento de recursos.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_tradn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1600" b="1" u="heavy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CAPACIDADES Y DESEMPEÑOS INSTITUCIONALES</a:t>
            </a:r>
            <a:r>
              <a:rPr lang="es-ES_tradn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Falta de participación y  acompañamiento de las familias.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Comunicación deficiente entre escuela y comunidad.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Falta de continuidad docente en los cargos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Simultaneidad de tareas.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Falta de servicios básicos  (agua, luz, caminos)</a:t>
            </a:r>
          </a:p>
          <a:p>
            <a:pPr>
              <a:lnSpc>
                <a:spcPct val="150000"/>
              </a:lnSpc>
              <a:defRPr/>
            </a:pPr>
            <a:r>
              <a:rPr lang="es-ES_tradnl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endParaRPr lang="es-ES_tradnl" sz="1600" b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 rot="20634940">
            <a:off x="57150" y="976313"/>
            <a:ext cx="2517775" cy="769937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PROBLEMAS PRIORIZADOS</a:t>
            </a:r>
          </a:p>
        </p:txBody>
      </p:sp>
      <p:pic>
        <p:nvPicPr>
          <p:cNvPr id="3075" name="Picture 3" descr="C:\WINDOWS\Temp\WLMDSS.tmp\WLM1B2.tmp\PC020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88806">
            <a:off x="5941156" y="1731154"/>
            <a:ext cx="2502650" cy="180622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27" name="Picture 4" descr="C:\Documents and Settings\Gonzalo\Mis documentos\Mis imágenes\img2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5072063"/>
            <a:ext cx="2992437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0" descr="membrete_MECy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57188" y="1643063"/>
            <a:ext cx="8072437" cy="4357687"/>
          </a:xfrm>
          <a:prstGeom prst="roundRect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buFont typeface="Wingdings" pitchFamily="2" charset="2"/>
              <a:buChar char="ü"/>
            </a:pPr>
            <a:endParaRPr lang="es-ES" sz="1200" b="1" dirty="0">
              <a:solidFill>
                <a:srgbClr val="0F243E"/>
              </a:solidFill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Bibliotecas escolares. </a:t>
            </a: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Club de lectores, Concursos de lectura. Olimpíadas Matemáticas. 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Carpeta viajera . Recuperación de manifestaciones literarias de la zona. 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Periódico escolar. Radio escolar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Talleres de teatro, folclore, títeres, canto , baile, juegos (ajedrez, sudoku, otros) </a:t>
            </a:r>
            <a:r>
              <a:rPr lang="es-ES_tradnl" sz="1200" b="1" dirty="0">
                <a:solidFill>
                  <a:schemeClr val="tx1"/>
                </a:solidFill>
                <a:latin typeface="Arial" charset="0"/>
                <a:cs typeface="Arial" charset="0"/>
              </a:rPr>
              <a:t>invernadero, huerta y granja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Salidas educativas, encuentros estudiantiles, rincones interactivos, exposiciones orales (carteleras, charlas, clases para otras aulas)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Actos escolares como jornadas patrióticas Talleres de integración de la comunidad a la escuela. 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Reuniones docentes para el intercambio de experiencias y búsqueda de estrategias nuevas compartidas. 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Trabajo integrado de diferentes áreas (Lengua/ Matemáticas/ Ciencias / Ética/ Agronomía, Actividades Plásticas) </a:t>
            </a:r>
            <a:endParaRPr lang="es-ES_tradnl" sz="1200" b="1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Hora de recuperación escolar para los alumnos que lo necesiten.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Creación de la figura de maestro facilitador (con apoyo personalizado)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Reuniones y Encuentros docentes de </a:t>
            </a:r>
            <a:r>
              <a:rPr lang="es-ES" sz="1200" b="1" dirty="0" err="1">
                <a:solidFill>
                  <a:srgbClr val="0F243E"/>
                </a:solidFill>
                <a:latin typeface="Arial" charset="0"/>
                <a:cs typeface="Arial" charset="0"/>
              </a:rPr>
              <a:t>autocapacitación</a:t>
            </a: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: lectura y análisis de  bibliografía en grupos, intercambio de experiencias. 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rgbClr val="0F243E"/>
                </a:solidFill>
                <a:latin typeface="Arial" charset="0"/>
                <a:cs typeface="Arial" charset="0"/>
              </a:rPr>
              <a:t> </a:t>
            </a:r>
            <a:r>
              <a:rPr lang="es-ES_tradnl" sz="1200" b="1" dirty="0">
                <a:solidFill>
                  <a:schemeClr val="tx1"/>
                </a:solidFill>
                <a:latin typeface="Arial" charset="0"/>
                <a:cs typeface="Arial" charset="0"/>
              </a:rPr>
              <a:t>Interacción con profesionales e instituciones del medio (Centro de salud, policía, otras escuelas)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_tradnl" sz="1200" b="1" dirty="0">
                <a:solidFill>
                  <a:schemeClr val="tx1"/>
                </a:solidFill>
                <a:latin typeface="Arial" charset="0"/>
                <a:cs typeface="Arial" charset="0"/>
              </a:rPr>
              <a:t>Encuentros Pedagógicos Institucionales  con escuelas  bajo el Programa IACE .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chemeClr val="tx1"/>
                </a:solidFill>
                <a:latin typeface="Arial" charset="0"/>
                <a:cs typeface="Arial" charset="0"/>
              </a:rPr>
              <a:t>Cartelera para la comunidad. Informar a los padres sobre el Plan de Mejora de la Calidad Educativa. </a:t>
            </a:r>
          </a:p>
          <a:p>
            <a:pPr algn="just" eaLnBrk="0" hangingPunct="0">
              <a:buFont typeface="Wingdings" pitchFamily="2" charset="2"/>
              <a:buChar char="ü"/>
            </a:pPr>
            <a:r>
              <a:rPr lang="es-ES" sz="1200" b="1" dirty="0">
                <a:solidFill>
                  <a:schemeClr val="tx1"/>
                </a:solidFill>
                <a:latin typeface="Arial" charset="0"/>
                <a:cs typeface="Arial" charset="0"/>
              </a:rPr>
              <a:t>Proyectos sobre convivencia escolar, con padres, profesionales del centro de salud, de la policía u otros. </a:t>
            </a:r>
          </a:p>
          <a:p>
            <a:pPr algn="just" eaLnBrk="0" hangingPunct="0">
              <a:buFontTx/>
              <a:buChar char="•"/>
            </a:pPr>
            <a:endParaRPr lang="es-ES_tradnl" sz="1200" dirty="0">
              <a:solidFill>
                <a:schemeClr val="tx1"/>
              </a:solidFill>
              <a:cs typeface="Arial" charset="0"/>
            </a:endParaRPr>
          </a:p>
          <a:p>
            <a:pPr algn="just" eaLnBrk="0" hangingPunct="0">
              <a:buFontTx/>
              <a:buChar char="•"/>
            </a:pPr>
            <a:endParaRPr lang="es-ES" sz="12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0" hangingPunct="0">
              <a:buFontTx/>
              <a:buChar char="•"/>
            </a:pPr>
            <a:endParaRPr lang="es-ES" sz="1200" dirty="0">
              <a:solidFill>
                <a:srgbClr val="0F243E"/>
              </a:solidFill>
              <a:latin typeface="Arial" charset="0"/>
              <a:cs typeface="Arial" charset="0"/>
            </a:endParaRPr>
          </a:p>
          <a:p>
            <a:pPr algn="just" eaLnBrk="0" hangingPunct="0"/>
            <a:endParaRPr lang="es-ES" sz="1200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es-ES_tradnl" sz="1600" b="1" u="sng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002635-4F97-4FDC-811A-F16C0A8ED906}" type="slidenum">
              <a:rPr lang="es-AR"/>
              <a:pPr>
                <a:defRPr/>
              </a:pPr>
              <a:t>16</a:t>
            </a:fld>
            <a:endParaRPr lang="es-AR"/>
          </a:p>
        </p:txBody>
      </p:sp>
      <p:sp>
        <p:nvSpPr>
          <p:cNvPr id="6" name="5 Elipse"/>
          <p:cNvSpPr/>
          <p:nvPr/>
        </p:nvSpPr>
        <p:spPr>
          <a:xfrm>
            <a:off x="1142976" y="714356"/>
            <a:ext cx="7715304" cy="857256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600" dirty="0">
                <a:ln>
                  <a:solidFill>
                    <a:schemeClr val="tx2">
                      <a:lumMod val="90000"/>
                      <a:lumOff val="10000"/>
                    </a:schemeClr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PLANES DE ACCIÓN PARA  LA MEJORA DE LA CALIDAD EDUCATIVA </a:t>
            </a:r>
          </a:p>
        </p:txBody>
      </p:sp>
      <p:sp>
        <p:nvSpPr>
          <p:cNvPr id="7" name="6 Elipse"/>
          <p:cNvSpPr/>
          <p:nvPr/>
        </p:nvSpPr>
        <p:spPr>
          <a:xfrm rot="20634940">
            <a:off x="52388" y="941388"/>
            <a:ext cx="2771775" cy="769937"/>
          </a:xfrm>
          <a:prstGeom prst="ellipse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ACTIVIDADES Y ESTRATEGIAS IMPLEMENTADAS</a:t>
            </a:r>
          </a:p>
        </p:txBody>
      </p:sp>
      <p:pic>
        <p:nvPicPr>
          <p:cNvPr id="8" name="Picture 2" descr="C:\WINDOWS\Temp\WLMDSS.tmp\WLM1B2.tmp\PC020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80589">
            <a:off x="6395245" y="1007065"/>
            <a:ext cx="2704726" cy="159057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1750" name="Picture 8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6D7126-7521-42DB-AF67-0C34491E051F}" type="slidenum">
              <a:rPr lang="es-AR"/>
              <a:pPr>
                <a:defRPr/>
              </a:pPr>
              <a:t>17</a:t>
            </a:fld>
            <a:endParaRPr lang="es-AR"/>
          </a:p>
        </p:txBody>
      </p:sp>
      <p:sp>
        <p:nvSpPr>
          <p:cNvPr id="6" name="5 Elipse"/>
          <p:cNvSpPr/>
          <p:nvPr/>
        </p:nvSpPr>
        <p:spPr>
          <a:xfrm>
            <a:off x="1285852" y="785794"/>
            <a:ext cx="6858048" cy="42862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INCIDENCIA  REAL  DEL IACE  EN  SALTA</a:t>
            </a:r>
          </a:p>
        </p:txBody>
      </p:sp>
      <p:sp>
        <p:nvSpPr>
          <p:cNvPr id="7" name="6 Elipse"/>
          <p:cNvSpPr/>
          <p:nvPr/>
        </p:nvSpPr>
        <p:spPr>
          <a:xfrm rot="20914070">
            <a:off x="3668713" y="1449388"/>
            <a:ext cx="2428875" cy="50006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 err="1">
                <a:solidFill>
                  <a:schemeClr val="tx1"/>
                </a:solidFill>
              </a:rPr>
              <a:t>Autoreflexión</a:t>
            </a:r>
            <a:r>
              <a:rPr lang="es-ES" dirty="0"/>
              <a:t>.</a:t>
            </a:r>
            <a:endParaRPr lang="es-ES_tradnl" dirty="0"/>
          </a:p>
        </p:txBody>
      </p:sp>
      <p:sp>
        <p:nvSpPr>
          <p:cNvPr id="17" name="16 Elipse"/>
          <p:cNvSpPr/>
          <p:nvPr/>
        </p:nvSpPr>
        <p:spPr>
          <a:xfrm>
            <a:off x="2857500" y="4929188"/>
            <a:ext cx="2714625" cy="128587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AR" dirty="0">
                <a:solidFill>
                  <a:schemeClr val="tx1"/>
                </a:solidFill>
              </a:rPr>
              <a:t>Replanteo significativo de  la tarea pedagógica. 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8" name="17 Elipse"/>
          <p:cNvSpPr/>
          <p:nvPr/>
        </p:nvSpPr>
        <p:spPr>
          <a:xfrm rot="20453072">
            <a:off x="1584325" y="2351088"/>
            <a:ext cx="2290763" cy="89693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Protagonismo docente</a:t>
            </a:r>
          </a:p>
        </p:txBody>
      </p:sp>
      <p:sp>
        <p:nvSpPr>
          <p:cNvPr id="19" name="18 Elipse"/>
          <p:cNvSpPr/>
          <p:nvPr/>
        </p:nvSpPr>
        <p:spPr>
          <a:xfrm rot="867039">
            <a:off x="5184775" y="4356100"/>
            <a:ext cx="2428875" cy="121443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 smtClean="0">
                <a:solidFill>
                  <a:schemeClr val="tx1"/>
                </a:solidFill>
              </a:rPr>
              <a:t>Se centró  </a:t>
            </a:r>
            <a:r>
              <a:rPr lang="es-ES" dirty="0">
                <a:solidFill>
                  <a:schemeClr val="tx1"/>
                </a:solidFill>
              </a:rPr>
              <a:t>la atención en las problemáticas pedagógicas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0" name="19 Elipse"/>
          <p:cNvSpPr/>
          <p:nvPr/>
        </p:nvSpPr>
        <p:spPr>
          <a:xfrm>
            <a:off x="3357563" y="2857500"/>
            <a:ext cx="2786062" cy="121443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</a:rPr>
              <a:t>Visualización  de  las oportunidades y posibilidades de los niños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 rot="1809186">
            <a:off x="6203950" y="1420813"/>
            <a:ext cx="2571750" cy="121443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</a:rPr>
              <a:t>Reconocimiento datos estadísticos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2" name="21 Elipse"/>
          <p:cNvSpPr/>
          <p:nvPr/>
        </p:nvSpPr>
        <p:spPr>
          <a:xfrm rot="1239320">
            <a:off x="6448425" y="2894013"/>
            <a:ext cx="2143125" cy="17145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</a:rPr>
              <a:t>Comparación de  resultados y toma de conciencia 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 rot="1173613">
            <a:off x="4786313" y="2214563"/>
            <a:ext cx="1643062" cy="5715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Acuerdos</a:t>
            </a:r>
          </a:p>
        </p:txBody>
      </p:sp>
      <p:sp>
        <p:nvSpPr>
          <p:cNvPr id="24" name="23 Elipse"/>
          <p:cNvSpPr/>
          <p:nvPr/>
        </p:nvSpPr>
        <p:spPr>
          <a:xfrm>
            <a:off x="2000250" y="3929063"/>
            <a:ext cx="2500313" cy="92868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Comprensión de la realidad</a:t>
            </a:r>
          </a:p>
        </p:txBody>
      </p:sp>
      <p:sp>
        <p:nvSpPr>
          <p:cNvPr id="25" name="24 Elipse"/>
          <p:cNvSpPr/>
          <p:nvPr/>
        </p:nvSpPr>
        <p:spPr>
          <a:xfrm rot="20660535">
            <a:off x="714375" y="1214438"/>
            <a:ext cx="2500313" cy="107156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schemeClr val="tx1"/>
                </a:solidFill>
              </a:rPr>
              <a:t>Mirada introspectiva de la institución 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26" name="25 Elipse"/>
          <p:cNvSpPr/>
          <p:nvPr/>
        </p:nvSpPr>
        <p:spPr>
          <a:xfrm>
            <a:off x="642938" y="3143250"/>
            <a:ext cx="1643062" cy="121443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Revisión de  los vínculos </a:t>
            </a:r>
          </a:p>
        </p:txBody>
      </p:sp>
      <p:pic>
        <p:nvPicPr>
          <p:cNvPr id="32784" name="Picture 18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Elipse"/>
          <p:cNvSpPr/>
          <p:nvPr/>
        </p:nvSpPr>
        <p:spPr>
          <a:xfrm rot="20928811">
            <a:off x="634197" y="4641941"/>
            <a:ext cx="2351888" cy="1613427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>
                <a:solidFill>
                  <a:schemeClr val="tx1"/>
                </a:solidFill>
              </a:rPr>
              <a:t>El trabajo solitario pasó a ser más colaborativo</a:t>
            </a:r>
            <a:endParaRPr lang="es-ES_trad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FBB3E-025C-4BF1-934C-7F4AA6DE75F6}" type="slidenum">
              <a:rPr lang="es-AR"/>
              <a:pPr>
                <a:defRPr/>
              </a:pPr>
              <a:t>18</a:t>
            </a:fld>
            <a:endParaRPr lang="es-AR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357188" y="1571625"/>
            <a:ext cx="8229600" cy="71437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000" dirty="0" smtClean="0">
                <a:solidFill>
                  <a:schemeClr val="tx1"/>
                </a:solidFill>
              </a:rPr>
              <a:t>Replanteo de la práctica docente</a:t>
            </a:r>
            <a:endParaRPr lang="es-ES_tradnl" sz="2000" dirty="0">
              <a:solidFill>
                <a:schemeClr val="tx1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1000100" y="714356"/>
            <a:ext cx="7500990" cy="64294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u="sng" dirty="0">
                <a:solidFill>
                  <a:schemeClr val="tx1"/>
                </a:solidFill>
              </a:rPr>
              <a:t>INCIDENCIA  POTENCIAL  DEL IACE  EN  SALTA</a:t>
            </a:r>
          </a:p>
        </p:txBody>
      </p:sp>
      <p:sp>
        <p:nvSpPr>
          <p:cNvPr id="10" name="9 Elipse"/>
          <p:cNvSpPr/>
          <p:nvPr/>
        </p:nvSpPr>
        <p:spPr>
          <a:xfrm>
            <a:off x="3643313" y="2357438"/>
            <a:ext cx="2033587" cy="20447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Mejoras en los índices de  Promoción efectiva </a:t>
            </a:r>
          </a:p>
        </p:txBody>
      </p:sp>
      <p:sp>
        <p:nvSpPr>
          <p:cNvPr id="11" name="10 Elipse"/>
          <p:cNvSpPr/>
          <p:nvPr/>
        </p:nvSpPr>
        <p:spPr>
          <a:xfrm rot="20695349">
            <a:off x="239713" y="1592263"/>
            <a:ext cx="2500312" cy="107156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Menor tasa  de  abandono escolar</a:t>
            </a:r>
          </a:p>
        </p:txBody>
      </p:sp>
      <p:sp>
        <p:nvSpPr>
          <p:cNvPr id="13" name="12 Elipse"/>
          <p:cNvSpPr/>
          <p:nvPr/>
        </p:nvSpPr>
        <p:spPr>
          <a:xfrm>
            <a:off x="357188" y="3643313"/>
            <a:ext cx="3698875" cy="1071562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Instalación de la práctica </a:t>
            </a:r>
            <a:r>
              <a:rPr lang="es-ES_tradnl" dirty="0" err="1">
                <a:solidFill>
                  <a:schemeClr val="tx1"/>
                </a:solidFill>
              </a:rPr>
              <a:t>autoevaluativa</a:t>
            </a:r>
            <a:r>
              <a:rPr lang="es-ES_tradnl" dirty="0">
                <a:solidFill>
                  <a:schemeClr val="tx1"/>
                </a:solidFill>
              </a:rPr>
              <a:t> y </a:t>
            </a:r>
            <a:r>
              <a:rPr lang="es-ES_tradnl" dirty="0" err="1">
                <a:solidFill>
                  <a:schemeClr val="tx1"/>
                </a:solidFill>
              </a:rPr>
              <a:t>coevaluativa</a:t>
            </a:r>
            <a:r>
              <a:rPr lang="es-ES_tradnl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4" name="13 Elipse"/>
          <p:cNvSpPr/>
          <p:nvPr/>
        </p:nvSpPr>
        <p:spPr>
          <a:xfrm rot="589328">
            <a:off x="1287463" y="2562225"/>
            <a:ext cx="2500312" cy="107156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Menor tasa de </a:t>
            </a:r>
            <a:r>
              <a:rPr lang="es-ES_tradnl" dirty="0" err="1">
                <a:solidFill>
                  <a:schemeClr val="tx1"/>
                </a:solidFill>
              </a:rPr>
              <a:t>repitencia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 rot="1272903">
            <a:off x="6395265" y="2061296"/>
            <a:ext cx="2512270" cy="1071563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Uso más  productivo de los recursos del medio</a:t>
            </a:r>
          </a:p>
        </p:txBody>
      </p:sp>
      <p:sp>
        <p:nvSpPr>
          <p:cNvPr id="16" name="15 Elipse"/>
          <p:cNvSpPr/>
          <p:nvPr/>
        </p:nvSpPr>
        <p:spPr>
          <a:xfrm rot="20669780">
            <a:off x="5417251" y="3316766"/>
            <a:ext cx="3092450" cy="1400175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_tradnl" dirty="0">
                <a:solidFill>
                  <a:schemeClr val="tx1"/>
                </a:solidFill>
              </a:rPr>
              <a:t>Beneficio real de los procesos de capacitación y actualización docente</a:t>
            </a:r>
          </a:p>
        </p:txBody>
      </p:sp>
      <p:pic>
        <p:nvPicPr>
          <p:cNvPr id="10241" name="Picture 1" descr="C:\WINDOWS\Temp\WLMDSS.tmp\WLM229.tmp\P4250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786322"/>
            <a:ext cx="6286544" cy="151447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3806" name="Picture 16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1928794" y="1857365"/>
            <a:ext cx="4929222" cy="22145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AR" sz="3600" kern="10" spc="720" dirty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75000"/>
                  </a:schemeClr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Broadway" pitchFamily="82" charset="0"/>
              </a:rPr>
              <a:t>Muchas Gracias</a:t>
            </a:r>
          </a:p>
        </p:txBody>
      </p:sp>
      <p:pic>
        <p:nvPicPr>
          <p:cNvPr id="37894" name="Picture 6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182058"/>
            <a:ext cx="4041622" cy="675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36" name="Group 28"/>
          <p:cNvGraphicFramePr>
            <a:graphicFrameLocks noGrp="1"/>
          </p:cNvGraphicFramePr>
          <p:nvPr/>
        </p:nvGraphicFramePr>
        <p:xfrm>
          <a:off x="714375" y="836613"/>
          <a:ext cx="8001000" cy="2106295"/>
        </p:xfrm>
        <a:graphic>
          <a:graphicData uri="http://schemas.openxmlformats.org/drawingml/2006/table">
            <a:tbl>
              <a:tblPr/>
              <a:tblGrid>
                <a:gridCol w="1925638"/>
                <a:gridCol w="1927225"/>
                <a:gridCol w="1925637"/>
                <a:gridCol w="2222500"/>
              </a:tblGrid>
              <a:tr h="7127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Establecimientos Educativos de la Dirección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General de Educación Primaria y Educación Inicial - 2012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0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Cantidad de Establecimientos Educativos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Cantidad de Establecimientos Urbanos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Cantidad de Establecimientos Rurales Aglomerados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6B7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Cantidad de Establecimientos Rurales Dispersos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45F07"/>
                    </a:solidFill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835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A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352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2 Gráfico"/>
          <p:cNvGraphicFramePr>
            <a:graphicFrameLocks/>
          </p:cNvGraphicFramePr>
          <p:nvPr/>
        </p:nvGraphicFramePr>
        <p:xfrm>
          <a:off x="642910" y="3286124"/>
          <a:ext cx="8072494" cy="3307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38336B-A895-4EAC-9425-C611D5160DD5}" type="slidenum">
              <a:rPr lang="es-AR"/>
              <a:pPr>
                <a:defRPr/>
              </a:pPr>
              <a:t>2</a:t>
            </a:fld>
            <a:endParaRPr lang="es-AR"/>
          </a:p>
        </p:txBody>
      </p:sp>
      <p:sp>
        <p:nvSpPr>
          <p:cNvPr id="17433" name="Text Box 29"/>
          <p:cNvSpPr txBox="1">
            <a:spLocks noChangeArrowheads="1"/>
          </p:cNvSpPr>
          <p:nvPr/>
        </p:nvSpPr>
        <p:spPr bwMode="auto">
          <a:xfrm>
            <a:off x="179388" y="6381750"/>
            <a:ext cx="395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/>
              <a:t>Fuente : Relevamiento Anual Estadístico – Año 2011</a:t>
            </a:r>
            <a:endParaRPr lang="es-ES" sz="1200"/>
          </a:p>
        </p:txBody>
      </p:sp>
      <p:pic>
        <p:nvPicPr>
          <p:cNvPr id="17434" name="Picture 30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571500" y="642938"/>
          <a:ext cx="3600452" cy="2374818"/>
        </p:xfrm>
        <a:graphic>
          <a:graphicData uri="http://schemas.openxmlformats.org/drawingml/2006/table">
            <a:tbl>
              <a:tblPr/>
              <a:tblGrid>
                <a:gridCol w="900113"/>
                <a:gridCol w="900113"/>
                <a:gridCol w="900113"/>
                <a:gridCol w="85743"/>
                <a:gridCol w="814370"/>
              </a:tblGrid>
              <a:tr h="44529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A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Matrícula Nivel Inicial por Ámbito - Año 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33969"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AR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3396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Nivel Inicial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Ámbito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33396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Rural </a:t>
                      </a:r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Aglomerado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AR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Rural Disperso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3396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42.479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34.266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6.382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1 Gráfico"/>
          <p:cNvGraphicFramePr>
            <a:graphicFrameLocks/>
          </p:cNvGraphicFramePr>
          <p:nvPr/>
        </p:nvGraphicFramePr>
        <p:xfrm>
          <a:off x="571472" y="3286124"/>
          <a:ext cx="3857652" cy="3239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D8D1F-60B1-44EC-857C-BBFFDE9EEEFD}" type="slidenum">
              <a:rPr lang="es-AR"/>
              <a:pPr>
                <a:defRPr/>
              </a:pPr>
              <a:t>3</a:t>
            </a:fld>
            <a:endParaRPr lang="es-AR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000625" y="714375"/>
          <a:ext cx="3571900" cy="2275998"/>
        </p:xfrm>
        <a:graphic>
          <a:graphicData uri="http://schemas.openxmlformats.org/drawingml/2006/table">
            <a:tbl>
              <a:tblPr/>
              <a:tblGrid>
                <a:gridCol w="845852"/>
                <a:gridCol w="845852"/>
                <a:gridCol w="845852"/>
                <a:gridCol w="105650"/>
                <a:gridCol w="928694"/>
              </a:tblGrid>
              <a:tr h="379411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A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Matrícula Nivel Primario por Ámbito - Año 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84559"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8455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Nivel Primario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Ámbito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</a:tr>
              <a:tr h="28455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Urbano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Rural </a:t>
                      </a:r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Aglomerado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AR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Rural Disperso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84559"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203.883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168.267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27.748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AR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7.868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2 Gráfico"/>
          <p:cNvGraphicFramePr>
            <a:graphicFrameLocks/>
          </p:cNvGraphicFramePr>
          <p:nvPr/>
        </p:nvGraphicFramePr>
        <p:xfrm>
          <a:off x="4929190" y="3357562"/>
          <a:ext cx="350046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86" name="Text Box 57"/>
          <p:cNvSpPr txBox="1">
            <a:spLocks noChangeArrowheads="1"/>
          </p:cNvSpPr>
          <p:nvPr/>
        </p:nvSpPr>
        <p:spPr bwMode="auto">
          <a:xfrm>
            <a:off x="179388" y="6381750"/>
            <a:ext cx="3959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/>
              <a:t>Fuente : Relevamiento Anual Estadístico – Año 2011</a:t>
            </a:r>
            <a:endParaRPr lang="es-ES" sz="1200"/>
          </a:p>
        </p:txBody>
      </p:sp>
      <p:pic>
        <p:nvPicPr>
          <p:cNvPr id="18487" name="Picture 58" descr="membrete_MECy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0"/>
            <a:ext cx="28765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4A248-8969-47EE-A10C-4DAA679B2587}" type="slidenum">
              <a:rPr lang="es-AR"/>
              <a:pPr>
                <a:defRPr/>
              </a:pPr>
              <a:t>4</a:t>
            </a:fld>
            <a:endParaRPr lang="es-AR"/>
          </a:p>
        </p:txBody>
      </p:sp>
      <p:graphicFrame>
        <p:nvGraphicFramePr>
          <p:cNvPr id="4" name="5 Gráfico"/>
          <p:cNvGraphicFramePr/>
          <p:nvPr/>
        </p:nvGraphicFramePr>
        <p:xfrm>
          <a:off x="571472" y="1142984"/>
          <a:ext cx="407196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8625" y="5643563"/>
          <a:ext cx="4143403" cy="685800"/>
        </p:xfrm>
        <a:graphic>
          <a:graphicData uri="http://schemas.openxmlformats.org/drawingml/2006/table">
            <a:tbl>
              <a:tblPr/>
              <a:tblGrid>
                <a:gridCol w="690567"/>
                <a:gridCol w="2762269"/>
                <a:gridCol w="69056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AR" sz="1000" b="0" i="0" u="none" strike="noStrike" dirty="0">
                          <a:latin typeface="Arial"/>
                        </a:rPr>
                        <a:t>Referencia: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0" i="0" u="none" strike="noStrike" dirty="0">
                          <a:latin typeface="Arial"/>
                        </a:rPr>
                        <a:t>Población de 5 años en el año 2001 = 27.856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000" b="0" i="0" u="none" strike="noStrike">
                          <a:latin typeface="Arial"/>
                        </a:rPr>
                        <a:t>Población de 5 años en el año 2010 = 24.505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AR" sz="10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AR" sz="1000" b="0" i="0" u="none" strike="noStrike" dirty="0">
                          <a:latin typeface="Arial"/>
                        </a:rPr>
                        <a:t>Fuente: Dirección General de Estadísticas de la Provincia de Salta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6 Gráfico"/>
          <p:cNvGraphicFramePr/>
          <p:nvPr/>
        </p:nvGraphicFramePr>
        <p:xfrm>
          <a:off x="4786314" y="1357298"/>
          <a:ext cx="385765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9469" name="Picture 17" descr="membrete_MECy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88913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08FD6-1FB3-48EF-A5E3-09A3E254C326}" type="slidenum">
              <a:rPr lang="es-AR"/>
              <a:pPr>
                <a:defRPr/>
              </a:pPr>
              <a:t>5</a:t>
            </a:fld>
            <a:endParaRPr lang="es-AR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88" y="1397000"/>
          <a:ext cx="8072494" cy="4532326"/>
        </p:xfrm>
        <a:graphic>
          <a:graphicData uri="http://schemas.openxmlformats.org/drawingml/2006/table">
            <a:tbl>
              <a:tblPr/>
              <a:tblGrid>
                <a:gridCol w="815310"/>
                <a:gridCol w="1862883"/>
                <a:gridCol w="1862883"/>
                <a:gridCol w="1862883"/>
                <a:gridCol w="1668535"/>
              </a:tblGrid>
              <a:tr h="177669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6846">
                <a:tc gridSpan="5">
                  <a:txBody>
                    <a:bodyPr/>
                    <a:lstStyle/>
                    <a:p>
                      <a:pPr algn="ctr" rtl="0" fontAlgn="base">
                        <a:defRPr sz="2160" b="1" i="0" u="none" strike="noStrike" kern="1200" baseline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es-AR" sz="1200" b="1" i="0" u="none" strike="noStrike" kern="1200" baseline="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ALUMNOS MATRICULADOS DEL NIVEL PRIMARIO DE EDUCACIÓN COMUN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196846">
                <a:tc gridSpan="5">
                  <a:txBody>
                    <a:bodyPr/>
                    <a:lstStyle/>
                    <a:p>
                      <a:pPr algn="ctr" rtl="0" fontAlgn="base">
                        <a:defRPr sz="2160" b="1" i="0" u="none" strike="noStrike" kern="1200" baseline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lang="es-AR" sz="1200" b="1" i="0" u="none" strike="noStrike" kern="1200" baseline="0" dirty="0" smtClean="0"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TASA DE VARIACIÓN ANUAL PORCENTUAL Y COBERTURA - SERIE AÑOS 2003 - 2011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188120">
                <a:tc>
                  <a:txBody>
                    <a:bodyPr/>
                    <a:lstStyle/>
                    <a:p>
                      <a:pPr algn="ctr" fontAlgn="b"/>
                      <a:endParaRPr lang="es-AR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9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812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1" i="0" u="none" strike="noStrike">
                          <a:latin typeface="Arial"/>
                        </a:rPr>
                        <a:t>Años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1" i="0" u="none" strike="noStrike">
                          <a:latin typeface="Arial"/>
                        </a:rPr>
                        <a:t>Matrícula del Nivel Primario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1" i="0" u="none" strike="noStrike">
                          <a:latin typeface="Arial"/>
                        </a:rPr>
                        <a:t>Tasa de Variación Porcentual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1" i="0" u="none" strike="noStrike">
                          <a:latin typeface="Arial"/>
                        </a:rPr>
                        <a:t>Tasa de Escolarización Neta - Cobertura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199.617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98,91%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202.532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1,46%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98,99%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203.357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0,41%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98,40%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201.691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-0,82%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95,96%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201.461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-0,11%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97,60%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199.236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-1,10%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98,78%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200.368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0,57%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98,91%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200.912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 dirty="0">
                          <a:latin typeface="Arial"/>
                        </a:rPr>
                        <a:t>0,27%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96,11%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337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Años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 dirty="0">
                          <a:latin typeface="Arial"/>
                        </a:rPr>
                        <a:t>198.839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-1,03%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 dirty="0">
                          <a:latin typeface="Arial"/>
                        </a:rPr>
                        <a:t>98,96%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1357313" y="5929313"/>
          <a:ext cx="6096000" cy="591671"/>
        </p:xfrm>
        <a:graphic>
          <a:graphicData uri="http://schemas.openxmlformats.org/drawingml/2006/table">
            <a:tbl>
              <a:tblPr/>
              <a:tblGrid>
                <a:gridCol w="785818"/>
                <a:gridCol w="4295177"/>
                <a:gridCol w="1015005"/>
              </a:tblGrid>
              <a:tr h="286871">
                <a:tc>
                  <a:txBody>
                    <a:bodyPr/>
                    <a:lstStyle/>
                    <a:p>
                      <a:pPr algn="l" fontAlgn="b"/>
                      <a:r>
                        <a:rPr lang="es-AR" sz="900" b="0" i="0" u="none" strike="noStrike" dirty="0">
                          <a:latin typeface="Arial"/>
                        </a:rPr>
                        <a:t>Referencia: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 dirty="0">
                          <a:latin typeface="Arial"/>
                        </a:rPr>
                        <a:t>Población de 6 a 12 años en el año 2001 = 180.383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Población de 6 a 12 años en el año 2010 = 179.888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AR" sz="900" b="0" i="0" u="none" strike="noStrike" dirty="0">
                          <a:latin typeface="Arial"/>
                        </a:rPr>
                        <a:t>Fuente: Dirección General de Estadísticas de la Provincia de Salta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70" name="Picture 93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28765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798D8-0909-4687-9A97-384478C1DAB2}" type="slidenum">
              <a:rPr lang="es-AR"/>
              <a:pPr>
                <a:defRPr/>
              </a:pPr>
              <a:t>6</a:t>
            </a:fld>
            <a:endParaRPr lang="es-AR"/>
          </a:p>
        </p:txBody>
      </p:sp>
      <p:graphicFrame>
        <p:nvGraphicFramePr>
          <p:cNvPr id="4" name="Chart 2"/>
          <p:cNvGraphicFramePr>
            <a:graphicFrameLocks/>
          </p:cNvGraphicFramePr>
          <p:nvPr/>
        </p:nvGraphicFramePr>
        <p:xfrm>
          <a:off x="714348" y="1214423"/>
          <a:ext cx="7572428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85875" y="5500688"/>
          <a:ext cx="6096000" cy="591671"/>
        </p:xfrm>
        <a:graphic>
          <a:graphicData uri="http://schemas.openxmlformats.org/drawingml/2006/table">
            <a:tbl>
              <a:tblPr/>
              <a:tblGrid>
                <a:gridCol w="785818"/>
                <a:gridCol w="4295177"/>
                <a:gridCol w="1015005"/>
              </a:tblGrid>
              <a:tr h="286871">
                <a:tc>
                  <a:txBody>
                    <a:bodyPr/>
                    <a:lstStyle/>
                    <a:p>
                      <a:pPr algn="l" fontAlgn="b"/>
                      <a:r>
                        <a:rPr lang="es-AR" sz="900" b="0" i="0" u="none" strike="noStrike" dirty="0">
                          <a:latin typeface="Arial"/>
                        </a:rPr>
                        <a:t>Referencia: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 dirty="0">
                          <a:latin typeface="Arial"/>
                        </a:rPr>
                        <a:t>Población de 6 a 12 años en el año 2001 = 180.383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900" b="0" i="0" u="none" strike="noStrike">
                          <a:latin typeface="Arial"/>
                        </a:rPr>
                        <a:t>Población de 6 a 12 años en el año 2010 = 179.888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s-AR" sz="900" b="0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AR" sz="900" b="0" i="0" u="none" strike="noStrike" dirty="0">
                          <a:latin typeface="Arial"/>
                        </a:rPr>
                        <a:t>Fuente: Dirección General de Estadísticas de la Provincia de Salta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1516" name="Picture 15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28765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AR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A7916-35B4-4776-BD76-C0205ADD7E9A}" type="slidenum">
              <a:rPr lang="es-AR"/>
              <a:pPr>
                <a:defRPr/>
              </a:pPr>
              <a:t>7</a:t>
            </a:fld>
            <a:endParaRPr lang="es-AR"/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139700"/>
            <a:ext cx="7246938" cy="671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1187450" y="0"/>
            <a:ext cx="6553200" cy="404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  <p:pic>
        <p:nvPicPr>
          <p:cNvPr id="22533" name="Picture 6" descr="membrete_MECy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27313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7"/>
          <p:cNvSpPr>
            <a:spLocks noChangeArrowheads="1"/>
          </p:cNvSpPr>
          <p:nvPr/>
        </p:nvSpPr>
        <p:spPr bwMode="auto">
          <a:xfrm>
            <a:off x="3924300" y="333375"/>
            <a:ext cx="360363" cy="2873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28625" y="714375"/>
          <a:ext cx="8286807" cy="5521339"/>
        </p:xfrm>
        <a:graphic>
          <a:graphicData uri="http://schemas.openxmlformats.org/drawingml/2006/table">
            <a:tbl>
              <a:tblPr/>
              <a:tblGrid>
                <a:gridCol w="2786082"/>
                <a:gridCol w="1107604"/>
                <a:gridCol w="678346"/>
                <a:gridCol w="937661"/>
                <a:gridCol w="2777114"/>
              </a:tblGrid>
              <a:tr h="285744"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Tasas de </a:t>
                      </a:r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Escolarización  </a:t>
                      </a:r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Año 2011 </a:t>
                      </a:r>
                    </a:p>
                    <a:p>
                      <a:pPr algn="ctr" rtl="0" fontAlgn="b"/>
                      <a:r>
                        <a:rPr lang="es-AR" sz="1200" b="1" i="0" u="none" strike="noStrike" dirty="0" smtClean="0">
                          <a:solidFill>
                            <a:srgbClr val="000000"/>
                          </a:solidFill>
                          <a:latin typeface="Bookman Old Style"/>
                        </a:rPr>
                        <a:t> </a:t>
                      </a:r>
                      <a:endParaRPr lang="es-AR" sz="1200" b="1" i="0" u="none" strike="noStrike" dirty="0">
                        <a:solidFill>
                          <a:srgbClr val="000000"/>
                        </a:solidFill>
                        <a:latin typeface="Bookman Old Style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12356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AR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Tasa Neta de Escolarización del Nivel Inicial en Salas de 4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73981">
                <a:tc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DATOS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Edad/Nivel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Valores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Población: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26.304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1">
                <a:tc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Matrícula: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Sala de 4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13.247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1">
                <a:tc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Tasa Neta de Escolarización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Sala de 4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50,36%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Faltan Escolarizar  13.057 niños de 4 Años</a:t>
                      </a:r>
                      <a:endParaRPr lang="es-AR" sz="12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12356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Tasa Neta de Escolarización del Nivel Inicial en Salas de 5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DATOS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Edad/Nivel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Valores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Población: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25.998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Matrícula: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Sala de 5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25.436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Tasa Neta de Escolarización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Sala de 5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97,84%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Faltan Escolarizar 562 niños de 5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12356"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es-AR" sz="13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Tasa Neta de Escolarización del Nivel Primario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DATOS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Edad/Nivel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Valores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Población: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  a 12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184.898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Matrícula de Nivel Primario con Edad de 6 a 12 Años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Nivel Primario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182.981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981"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Tasa Neta de Escolarización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Nivel Primario 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AR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98,96</a:t>
                      </a:r>
                      <a:r>
                        <a:rPr lang="es-AR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  <a:tr h="273981"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AR" sz="12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Faltan Escolarizar 1.917 niños de 6</a:t>
                      </a:r>
                      <a:r>
                        <a:rPr lang="es-AR" sz="1200" b="1" i="0" u="none" strike="noStrike" baseline="0" dirty="0" smtClean="0">
                          <a:solidFill>
                            <a:srgbClr val="FF0000"/>
                          </a:solidFill>
                          <a:latin typeface="Arial"/>
                        </a:rPr>
                        <a:t> A 12 </a:t>
                      </a:r>
                      <a:r>
                        <a:rPr lang="es-AR" sz="1200" b="1" i="0" u="none" strike="noStrike" dirty="0" smtClean="0">
                          <a:solidFill>
                            <a:srgbClr val="FF0000"/>
                          </a:solidFill>
                          <a:latin typeface="Arial"/>
                        </a:rPr>
                        <a:t>Años</a:t>
                      </a:r>
                    </a:p>
                    <a:p>
                      <a:pPr algn="l" rtl="0" fontAlgn="b"/>
                      <a:endParaRPr lang="es-AR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s-AR" sz="12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9" marR="4259" marT="425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A9289-8DD6-4486-86DA-14121C89D6F4}" type="slidenum">
              <a:rPr lang="es-AR"/>
              <a:pPr>
                <a:defRPr/>
              </a:pPr>
              <a:t>8</a:t>
            </a:fld>
            <a:endParaRPr lang="es-AR"/>
          </a:p>
        </p:txBody>
      </p:sp>
      <p:pic>
        <p:nvPicPr>
          <p:cNvPr id="23626" name="Picture 77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5888"/>
            <a:ext cx="28765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28625" y="642938"/>
          <a:ext cx="8352929" cy="6066180"/>
        </p:xfrm>
        <a:graphic>
          <a:graphicData uri="http://schemas.openxmlformats.org/drawingml/2006/table">
            <a:tbl>
              <a:tblPr/>
              <a:tblGrid>
                <a:gridCol w="1129736"/>
                <a:gridCol w="711644"/>
                <a:gridCol w="711644"/>
                <a:gridCol w="1005198"/>
                <a:gridCol w="320239"/>
                <a:gridCol w="711644"/>
                <a:gridCol w="791706"/>
                <a:gridCol w="1049676"/>
                <a:gridCol w="960721"/>
                <a:gridCol w="960721"/>
              </a:tblGrid>
              <a:tr h="202767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s-A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Estudio de Cohorte de Nivel Primario - Año 2005 - 2011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148696">
                <a:tc>
                  <a:txBody>
                    <a:bodyPr/>
                    <a:lstStyle/>
                    <a:p>
                      <a:pPr algn="l" fontAlgn="b"/>
                      <a:endParaRPr lang="es-A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7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20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Departamento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Retención Escolar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Desgranamiento Escolar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Primario</a:t>
                      </a:r>
                      <a:r>
                        <a:rPr lang="es-AR" sz="14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1º </a:t>
                      </a:r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Primario</a:t>
                      </a:r>
                      <a:r>
                        <a:rPr lang="es-AR" sz="14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AR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7º </a:t>
                      </a:r>
                      <a:r>
                        <a:rPr lang="es-AR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17742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Alumnos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Alumnos Nuevos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Alumnos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Repitientes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Alumnos Nuevos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31.815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3.377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28.438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26.682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25.910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91,11%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8,89%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ANTA   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83,42%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16,58%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CACHI  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94,37%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5,63%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CAFAYATE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96,17%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3,83%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11.301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10.601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10.167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96,77%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3,23%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CERRILLOS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95,30%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4,70%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CHICOANA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5,96%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GRAL GUEMES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-0,37%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GRAL.SAN MARTIN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84,56%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15,44%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GUACHIPAS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73,56%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26,44%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IRUYA  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76,64%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23,36%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 CALDERA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103,61%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-3,61%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 CANDELARIA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88,39%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11,61%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 POMA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59,15%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40,85%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 VIÑA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102,47%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-2,47%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 ANDES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83,41%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16,59%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METAN  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863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93,40%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6,60%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MOLINOS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100,59%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-0,59%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ORAN     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3.649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3.100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84,95%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15,05%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RIVADAVIA 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76,11%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23,89%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97392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ROSARIO DE LA FRONTERA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95,32%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4,68%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ROSARIO DE LERMA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90,02%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9,98%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 CARLOS    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88,35%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11,65%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77420">
                <a:tc>
                  <a:txBody>
                    <a:bodyPr/>
                    <a:lstStyle/>
                    <a:p>
                      <a:pPr algn="l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SANTA VICTORIA                                 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93,18%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6,82%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C353D-EADC-4E92-99C6-9D949ADE6086}" type="slidenum">
              <a:rPr lang="es-AR"/>
              <a:pPr>
                <a:defRPr/>
              </a:pPr>
              <a:t>9</a:t>
            </a:fld>
            <a:endParaRPr lang="es-AR"/>
          </a:p>
        </p:txBody>
      </p:sp>
      <p:pic>
        <p:nvPicPr>
          <p:cNvPr id="24961" name="Picture 388" descr="membrete_MECy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28765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o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Aspecto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1996</Words>
  <Application>Microsoft Office PowerPoint</Application>
  <PresentationFormat>Presentación en pantalla (4:3)</PresentationFormat>
  <Paragraphs>948</Paragraphs>
  <Slides>19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Flujo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 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 Replanteo de la práctica docente</vt:lpstr>
      <vt:lpstr>Diapositiva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Depto. Estadística</dc:title>
  <dc:creator>Administrador</dc:creator>
  <cp:lastModifiedBy>Gonzalo</cp:lastModifiedBy>
  <cp:revision>188</cp:revision>
  <dcterms:created xsi:type="dcterms:W3CDTF">2012-04-24T15:30:00Z</dcterms:created>
  <dcterms:modified xsi:type="dcterms:W3CDTF">2012-06-06T02:40:41Z</dcterms:modified>
</cp:coreProperties>
</file>