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320" r:id="rId2"/>
    <p:sldId id="305" r:id="rId3"/>
    <p:sldId id="300" r:id="rId4"/>
    <p:sldId id="265" r:id="rId5"/>
    <p:sldId id="276" r:id="rId6"/>
    <p:sldId id="266" r:id="rId7"/>
    <p:sldId id="269" r:id="rId8"/>
    <p:sldId id="267" r:id="rId9"/>
    <p:sldId id="280" r:id="rId10"/>
    <p:sldId id="273" r:id="rId11"/>
    <p:sldId id="279" r:id="rId12"/>
    <p:sldId id="299" r:id="rId13"/>
    <p:sldId id="306" r:id="rId14"/>
    <p:sldId id="309" r:id="rId15"/>
    <p:sldId id="310" r:id="rId16"/>
    <p:sldId id="311" r:id="rId17"/>
    <p:sldId id="312" r:id="rId18"/>
    <p:sldId id="313" r:id="rId19"/>
    <p:sldId id="314" r:id="rId20"/>
    <p:sldId id="317" r:id="rId21"/>
    <p:sldId id="316" r:id="rId22"/>
    <p:sldId id="318" r:id="rId23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72" autoAdjust="0"/>
    <p:restoredTop sz="86410" autoAdjust="0"/>
  </p:normalViewPr>
  <p:slideViewPr>
    <p:cSldViewPr>
      <p:cViewPr>
        <p:scale>
          <a:sx n="40" d="100"/>
          <a:sy n="40" d="100"/>
        </p:scale>
        <p:origin x="-147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744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A8206-7B98-43ED-8B66-94338E204437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BF5AF-BA8B-4698-9903-E1A13F420102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BF5AF-BA8B-4698-9903-E1A13F420102}" type="slidenum">
              <a:rPr lang="es-AR" smtClean="0"/>
              <a:pPr/>
              <a:t>2</a:t>
            </a:fld>
            <a:endParaRPr lang="es-A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BF5AF-BA8B-4698-9903-E1A13F420102}" type="slidenum">
              <a:rPr lang="es-AR" smtClean="0"/>
              <a:pPr/>
              <a:t>5</a:t>
            </a:fld>
            <a:endParaRPr lang="es-A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BF5AF-BA8B-4698-9903-E1A13F420102}" type="slidenum">
              <a:rPr lang="es-AR" smtClean="0"/>
              <a:pPr/>
              <a:t>10</a:t>
            </a:fld>
            <a:endParaRPr lang="es-A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BF5AF-BA8B-4698-9903-E1A13F420102}" type="slidenum">
              <a:rPr lang="es-AR" smtClean="0"/>
              <a:pPr/>
              <a:t>12</a:t>
            </a:fld>
            <a:endParaRPr lang="es-A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AR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DBE62CD-D56B-4C4A-B1A7-1729A5336342}" type="datetimeFigureOut">
              <a:rPr lang="es-AR" smtClean="0"/>
              <a:pPr/>
              <a:t>08/06/2012</a:t>
            </a:fld>
            <a:endParaRPr lang="es-AR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AR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E54A6DC-9E43-4D71-80BF-D3B9EDB2913F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oticiasmonterrico.com.ar/wp-content/uploads/2012/04/turismo-jujuy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umno\Pictures\cabild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85720" y="121442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>
                <a:solidFill>
                  <a:srgbClr val="FFFF00"/>
                </a:solidFill>
                <a:latin typeface="Castellar" pitchFamily="18" charset="0"/>
              </a:rPr>
              <a:t>ENCUENTRO </a:t>
            </a:r>
            <a:r>
              <a:rPr lang="es-AR" dirty="0" smtClean="0">
                <a:solidFill>
                  <a:srgbClr val="FFFF00"/>
                </a:solidFill>
                <a:latin typeface="Castellar" pitchFamily="18" charset="0"/>
              </a:rPr>
              <a:t>INTER-PROVINCIAL:  </a:t>
            </a:r>
            <a:r>
              <a:rPr lang="es-AR" dirty="0" smtClean="0">
                <a:solidFill>
                  <a:srgbClr val="FFFF00"/>
                </a:solidFill>
                <a:latin typeface="Castellar" pitchFamily="18" charset="0"/>
              </a:rPr>
              <a:t/>
            </a:r>
            <a:br>
              <a:rPr lang="es-AR" dirty="0" smtClean="0">
                <a:solidFill>
                  <a:srgbClr val="FFFF00"/>
                </a:solidFill>
                <a:latin typeface="Castellar" pitchFamily="18" charset="0"/>
              </a:rPr>
            </a:br>
            <a:r>
              <a:rPr lang="es-AR" dirty="0" smtClean="0">
                <a:solidFill>
                  <a:srgbClr val="FFFF00"/>
                </a:solidFill>
                <a:latin typeface="Castellar" pitchFamily="18" charset="0"/>
              </a:rPr>
              <a:t>I.A.C.E.</a:t>
            </a:r>
            <a:br>
              <a:rPr lang="es-AR" dirty="0" smtClean="0">
                <a:solidFill>
                  <a:srgbClr val="FFFF00"/>
                </a:solidFill>
                <a:latin typeface="Castellar" pitchFamily="18" charset="0"/>
              </a:rPr>
            </a:br>
            <a:r>
              <a:rPr lang="es-AR" dirty="0" smtClean="0">
                <a:solidFill>
                  <a:srgbClr val="FFFF00"/>
                </a:solidFill>
                <a:latin typeface="Castellar" pitchFamily="18" charset="0"/>
              </a:rPr>
              <a:t/>
            </a:r>
            <a:br>
              <a:rPr lang="es-AR" dirty="0" smtClean="0">
                <a:solidFill>
                  <a:srgbClr val="FFFF00"/>
                </a:solidFill>
                <a:latin typeface="Castellar" pitchFamily="18" charset="0"/>
              </a:rPr>
            </a:br>
            <a:r>
              <a:rPr lang="es-AR" dirty="0" smtClean="0">
                <a:solidFill>
                  <a:srgbClr val="FFFF00"/>
                </a:solidFill>
                <a:latin typeface="Castellar" pitchFamily="18" charset="0"/>
              </a:rPr>
              <a:t/>
            </a:r>
            <a:br>
              <a:rPr lang="es-AR" dirty="0" smtClean="0">
                <a:solidFill>
                  <a:srgbClr val="FFFF00"/>
                </a:solidFill>
                <a:latin typeface="Castellar" pitchFamily="18" charset="0"/>
              </a:rPr>
            </a:br>
            <a:r>
              <a:rPr lang="es-AR" sz="6000" dirty="0" smtClean="0">
                <a:solidFill>
                  <a:srgbClr val="FF0000"/>
                </a:solidFill>
                <a:latin typeface="Castellar" pitchFamily="18" charset="0"/>
              </a:rPr>
              <a:t>Jujuy presente….</a:t>
            </a:r>
            <a:endParaRPr lang="es-AR" sz="6000" dirty="0">
              <a:solidFill>
                <a:srgbClr val="FF0000"/>
              </a:solidFill>
              <a:latin typeface="Castellar" pitchFamily="18" charset="0"/>
            </a:endParaRPr>
          </a:p>
        </p:txBody>
      </p:sp>
      <p:pic>
        <p:nvPicPr>
          <p:cNvPr id="4" name="3 Imagen" descr="LogoUnicefCya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589240"/>
            <a:ext cx="158417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3 Marcador de contenido" descr="imagesCAWGHLVP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5733256"/>
            <a:ext cx="194421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Descripción: ceadelLOGO 02-0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5589240"/>
            <a:ext cx="13681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AM_001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0" y="0"/>
            <a:ext cx="9144000" cy="19888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AR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Facilitadores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Predisposición del personal de las escuelas para los encuentros,  la planificación  y ejecución de los “Planes de Acción”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_tradn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Diversidad de opiniones sobre  “Calidad Educativa” rural superadas mediante procesos de reflexión.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_tradn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Diversas trayectorias educativas QUE enriquecieron la idea de “Misión de la Escuela”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S_tradnl" dirty="0" smtClean="0"/>
              <a:t>Acompañamiento de los supervisores  de la región V.</a:t>
            </a:r>
            <a:endParaRPr kumimoji="0" lang="es-ES_tradnl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A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A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A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A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AM_00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395536" y="0"/>
            <a:ext cx="8229600" cy="5589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A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AR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Dificultades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Limitaciones de tiempo (lo pautado de un año es difícil 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sostenerse, más allá del 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interés de los directores y docentes.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Desconocimientos de las herramientas tecnológicas para 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subir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 datos a la  base de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Unicef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Dificultad de llegar a las escuelas por la inaccesibilidad de 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caminos.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Cambio del 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plantel docen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 en 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s-AR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 transcurso del 2010 y comienzo del 2011.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_tradnl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Necesidad de</a:t>
            </a:r>
            <a:r>
              <a:rPr kumimoji="0" lang="es-ES_tradnl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mayor</a:t>
            </a:r>
            <a:r>
              <a:rPr kumimoji="0" lang="es-ES_tradnl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tiempo </a:t>
            </a:r>
            <a:r>
              <a:rPr kumimoji="0" lang="es-ES_tradnl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 la</a:t>
            </a:r>
            <a:r>
              <a:rPr kumimoji="0" lang="es-ES_tradnl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ES_tradnl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real</a:t>
            </a:r>
            <a:r>
              <a:rPr kumimoji="0" lang="es-ES_tradnl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ización del lo planes.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AR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A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AR" dirty="0" smtClean="0"/>
              <a:t>Fortalecimiento de la cultura “AUTOEVALUATIVA”</a:t>
            </a:r>
          </a:p>
          <a:p>
            <a:r>
              <a:rPr lang="es-AR" dirty="0" smtClean="0"/>
              <a:t>Nucleamiento: Instancia que favoreció la socialización de temores, frustraciones, miedos, desafíos, lecciones aprendidas, como así también logros.</a:t>
            </a:r>
          </a:p>
          <a:p>
            <a:r>
              <a:rPr lang="es-AR" dirty="0" smtClean="0"/>
              <a:t>Concientización sobre el trabajo en equipo para desarrollar estrategias que faciliten el rendimiento escolar y  disminuyan el “Fracaso escolar.”</a:t>
            </a:r>
          </a:p>
          <a:p>
            <a:r>
              <a:rPr lang="es-AR" dirty="0" smtClean="0"/>
              <a:t>Innovación de estrategias y metodologías de trabajo grupal, bajo la lógica de la participación, la responsabilidad y el sentido de pertenencia a la institución.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Impactos de la implementación del I.A.C.E.</a:t>
            </a:r>
            <a:endParaRPr lang="es-A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350046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AR" dirty="0" smtClean="0"/>
              <a:t>REPITENCIA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ABANDONO INTERANUAL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SOBRE-EDAD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LOGRO DE APRENDIZAJES DE LOS ALUMNOS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AUSENTISMO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OTROS</a:t>
            </a:r>
            <a:endParaRPr lang="es-A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AR" sz="3200" dirty="0" smtClean="0"/>
              <a:t>INCIDENCIA REAL Y POTENCIAL DEL “</a:t>
            </a:r>
            <a:r>
              <a:rPr lang="es-AR" sz="3200" b="1" i="1" dirty="0" smtClean="0"/>
              <a:t>IACE “</a:t>
            </a:r>
            <a:r>
              <a:rPr lang="es-AR" sz="3200" dirty="0" smtClean="0"/>
              <a:t>EN  LOS INDICADORES EDUCATIVOS TRADICIONALES</a:t>
            </a:r>
            <a:endParaRPr lang="es-AR" sz="32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/>
          <a:lstStyle/>
          <a:p>
            <a:r>
              <a:rPr lang="es-AR" dirty="0" smtClean="0"/>
              <a:t>Disminución del índice tanto en escuelas urbanas como rurales.</a:t>
            </a:r>
          </a:p>
          <a:p>
            <a:r>
              <a:rPr lang="es-AR" b="1" i="1" u="sng" dirty="0" smtClean="0"/>
              <a:t>En 1ºgrado</a:t>
            </a:r>
            <a:r>
              <a:rPr lang="es-AR" dirty="0" smtClean="0"/>
              <a:t>:   Se trabajó con talleres de alfabetización</a:t>
            </a:r>
          </a:p>
          <a:p>
            <a:r>
              <a:rPr lang="es-AR" b="1" i="1" u="sng" dirty="0" smtClean="0"/>
              <a:t>En 4° grado:</a:t>
            </a:r>
            <a:r>
              <a:rPr lang="es-AR" dirty="0" smtClean="0"/>
              <a:t>  El enfoque disciplinar de las áreas curriculares de lengua y matemáticas. </a:t>
            </a:r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REPITENCIA</a:t>
            </a:r>
            <a:br>
              <a:rPr lang="es-AR" dirty="0" smtClean="0"/>
            </a:b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AR" dirty="0" smtClean="0"/>
              <a:t>Desgranamiento solo en escuelas rurales por razones de trabajo (trabajadores golondrinas) en época de zafra, cosecha de tabaco, hortalizas, frutas, cte.</a:t>
            </a:r>
          </a:p>
          <a:p>
            <a:r>
              <a:rPr lang="es-AR" dirty="0" smtClean="0"/>
              <a:t>También se trasladan a otras prov. (Mendoza –vendimia-, Bs. As. –papa-)</a:t>
            </a:r>
          </a:p>
          <a:p>
            <a:r>
              <a:rPr lang="es-AR" dirty="0" smtClean="0"/>
              <a:t>Compleja diversidad para las cuales el docente debe buscar las herramientas necesarias para que el alumno aprenda: adecuaciones curriculares, asistencia y acompañamiento de alumnos en riesgo pedagógico.</a:t>
            </a:r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ABANDONO INTERANUAL</a:t>
            </a:r>
            <a:br>
              <a:rPr lang="es-AR" dirty="0" smtClean="0"/>
            </a:b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AR" dirty="0" smtClean="0"/>
              <a:t>La sobre edad es un indicador  que se tiene en  cuenta al definir la oferta académica.</a:t>
            </a:r>
          </a:p>
          <a:p>
            <a:pPr>
              <a:buFont typeface="Wingdings" pitchFamily="2" charset="2"/>
              <a:buChar char="Ø"/>
            </a:pPr>
            <a:r>
              <a:rPr lang="es-AR" dirty="0" smtClean="0"/>
              <a:t>Considerando las líneas de políticas educativas provinciales se inició en el año 2011 con los Proyectos de Aceleración de esta franja etaria y que contempla al 5° grado.</a:t>
            </a:r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SOBRE-EDAD</a:t>
            </a:r>
            <a:br>
              <a:rPr lang="es-AR" dirty="0" smtClean="0"/>
            </a:b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AR" dirty="0" smtClean="0"/>
              <a:t>Trayectorias pedagógicas en riesgo.</a:t>
            </a:r>
          </a:p>
          <a:p>
            <a:r>
              <a:rPr lang="es-AR" dirty="0" smtClean="0"/>
              <a:t>Riesgo mayor: lengua y matemática. Desde supervisión se conformaron equipos de trabajo con el  I.F.D.  N° 10 de  Libertador General San Martín.</a:t>
            </a:r>
          </a:p>
          <a:p>
            <a:r>
              <a:rPr lang="es-AR" dirty="0" smtClean="0"/>
              <a:t> Enfoque didácticos(NAP). Planificación teniendo en cuenta líneas Nac.. y Prov. adaptadas al contexto.</a:t>
            </a:r>
          </a:p>
          <a:p>
            <a:r>
              <a:rPr lang="es-AR" dirty="0" smtClean="0"/>
              <a:t>Se trabaja con alfabetización inicial y articulación nivel inicial y 1ª grado (municipalidad, empresa Ledesma, funcei) . Medio ambiente, gestión de residuos, cambio de mirada con la idea de reciclar,. “hay que gestionar”</a:t>
            </a:r>
          </a:p>
          <a:p>
            <a:endParaRPr lang="es-A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LOGRO DE APRENDIZAJES DE LOS ALUMNOS</a:t>
            </a:r>
            <a:br>
              <a:rPr lang="es-AR" dirty="0" smtClean="0"/>
            </a:b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smtClean="0"/>
              <a:t>Trayectorias escolares discontinuas por inasistencias reiteradas, y/o abandonos inter anuales. </a:t>
            </a:r>
          </a:p>
          <a:p>
            <a:r>
              <a:rPr lang="es-AR" dirty="0" smtClean="0"/>
              <a:t>Falta de involucramiento,  delegación de responsabilidades. </a:t>
            </a:r>
          </a:p>
          <a:p>
            <a:r>
              <a:rPr lang="es-AR" dirty="0" smtClean="0"/>
              <a:t>Frente a esta problemática: Se desarrollaron acciones para atraer e involucrar a los  padres en la escuela,  no en acciones de control sino de aprendizaje (ejemplo, rincón de lectura padre y abuelos leen, docente sistematizan)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AUSENTISMO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noveles docentes no conocen la realidad institucional ni su contexto. Es por ello que a partir de la cultura  auto evaluativa, desde la intervención directiva se genera una planificación  para generar una cultura de pertenencia en los mismos.</a:t>
            </a:r>
          </a:p>
          <a:p>
            <a:r>
              <a:rPr lang="es-ES" dirty="0" smtClean="0"/>
              <a:t>Ejemplo investigación del periodo fundacional de la escuela (línea de tiempo)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Dimensión docente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 descr="turismo jujuy">
            <a:hlinkClick r:id="rId3" tooltip="&quot;turismo jujuy&quot;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484784"/>
            <a:ext cx="705678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dirty="0" smtClean="0"/>
              <a:t>Implementación de IACE en Jujuy – año 2010-11</a:t>
            </a:r>
            <a:endParaRPr lang="es-AR" dirty="0"/>
          </a:p>
        </p:txBody>
      </p:sp>
      <p:sp>
        <p:nvSpPr>
          <p:cNvPr id="7" name="6 CuadroTexto"/>
          <p:cNvSpPr txBox="1"/>
          <p:nvPr/>
        </p:nvSpPr>
        <p:spPr>
          <a:xfrm>
            <a:off x="1691680" y="28529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/>
              <a:t>PUNA</a:t>
            </a:r>
            <a:endParaRPr lang="es-AR" b="1" dirty="0"/>
          </a:p>
        </p:txBody>
      </p:sp>
      <p:sp>
        <p:nvSpPr>
          <p:cNvPr id="9" name="8 CuadroTexto"/>
          <p:cNvSpPr txBox="1"/>
          <p:nvPr/>
        </p:nvSpPr>
        <p:spPr>
          <a:xfrm>
            <a:off x="4211960" y="371703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 smtClean="0"/>
              <a:t>QUEBRADA</a:t>
            </a:r>
            <a:endParaRPr lang="es-AR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3491880" y="566124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/>
              <a:t>VALLES</a:t>
            </a:r>
            <a:endParaRPr lang="es-AR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796136" y="494116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 smtClean="0"/>
              <a:t>YUNGAS</a:t>
            </a:r>
            <a:endParaRPr lang="es-AR" b="1" dirty="0"/>
          </a:p>
        </p:txBody>
      </p:sp>
      <p:cxnSp>
        <p:nvCxnSpPr>
          <p:cNvPr id="12" name="11 Conector recto de flecha"/>
          <p:cNvCxnSpPr/>
          <p:nvPr/>
        </p:nvCxnSpPr>
        <p:spPr>
          <a:xfrm flipV="1">
            <a:off x="6286512" y="3714752"/>
            <a:ext cx="1656184" cy="1368152"/>
          </a:xfrm>
          <a:prstGeom prst="straightConnector1">
            <a:avLst/>
          </a:prstGeom>
          <a:ln>
            <a:headEnd type="stealt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7812360" y="3212976"/>
            <a:ext cx="11521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Esc. N° 413. Dra. Alicia Moreau de Justo</a:t>
            </a:r>
          </a:p>
          <a:p>
            <a:pPr algn="ctr"/>
            <a:r>
              <a:rPr lang="es-AR" dirty="0" smtClean="0"/>
              <a:t>(San Pedro de Jujuy)</a:t>
            </a:r>
            <a:endParaRPr lang="es-AR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215074" y="2285992"/>
            <a:ext cx="15001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Esc. N° 3 Enrique </a:t>
            </a:r>
            <a:r>
              <a:rPr lang="es-AR" dirty="0" err="1" smtClean="0"/>
              <a:t>Wollmann</a:t>
            </a:r>
            <a:r>
              <a:rPr lang="es-AR" dirty="0" smtClean="0"/>
              <a:t> (Libertador Gral. San Martín)</a:t>
            </a:r>
            <a:endParaRPr lang="es-AR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563352" y="6488668"/>
            <a:ext cx="670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dirty="0" smtClean="0">
                <a:solidFill>
                  <a:schemeClr val="bg1"/>
                </a:solidFill>
              </a:rPr>
              <a:t>Esc .</a:t>
            </a:r>
            <a:r>
              <a:rPr lang="es-AR" dirty="0" smtClean="0"/>
              <a:t> N° 307 San José de Calasanz. El Carmen (El Sunchal)</a:t>
            </a:r>
            <a:endParaRPr lang="es-AR" dirty="0"/>
          </a:p>
        </p:txBody>
      </p:sp>
      <p:cxnSp>
        <p:nvCxnSpPr>
          <p:cNvPr id="17" name="16 Conector recto de flecha"/>
          <p:cNvCxnSpPr/>
          <p:nvPr/>
        </p:nvCxnSpPr>
        <p:spPr>
          <a:xfrm rot="5400000" flipH="1" flipV="1">
            <a:off x="5715008" y="3857628"/>
            <a:ext cx="1571636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rot="16200000" flipH="1">
            <a:off x="5822165" y="6107925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lumno\Pictures\postal yunga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28652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4429156"/>
          </a:xfrm>
        </p:spPr>
        <p:txBody>
          <a:bodyPr>
            <a:noAutofit/>
          </a:bodyPr>
          <a:lstStyle/>
          <a:p>
            <a:pPr algn="r"/>
            <a:r>
              <a:rPr lang="es-AR" sz="2400" dirty="0" smtClean="0">
                <a:solidFill>
                  <a:srgbClr val="FFFF00"/>
                </a:solidFill>
                <a:latin typeface="Arial Black" pitchFamily="34" charset="0"/>
              </a:rPr>
              <a:t>La utopía está en el horizonte</a:t>
            </a:r>
            <a:br>
              <a:rPr lang="es-AR" sz="24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s-AR" sz="2400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s-AR" sz="24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s-AR" sz="2400" dirty="0" smtClean="0">
                <a:solidFill>
                  <a:srgbClr val="FFFF00"/>
                </a:solidFill>
                <a:latin typeface="Arial Black" pitchFamily="34" charset="0"/>
              </a:rPr>
              <a:t>“Ella es el horizonte. Me acerco dos pasos, ella se aleja dos pasos. Camino diez pasos y el horizonte se corre diez pasos más allá. Por mucho que yo camine, nunca la alcanzaré. ¿Para qué sirve la UTOPIA? </a:t>
            </a:r>
            <a:br>
              <a:rPr lang="es-AR" sz="2400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s-AR" sz="2400" dirty="0" smtClean="0">
                <a:solidFill>
                  <a:srgbClr val="FFFF00"/>
                </a:solidFill>
                <a:latin typeface="Arial Black" pitchFamily="34" charset="0"/>
              </a:rPr>
              <a:t>Para eso sirve: </a:t>
            </a:r>
            <a: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  <a:t>para caminar</a:t>
            </a:r>
            <a:b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  <a:t/>
            </a:r>
            <a:b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  <a:t>Eduardo Galeano</a:t>
            </a:r>
            <a:br>
              <a:rPr lang="es-AR" sz="2400" i="1" dirty="0" smtClean="0">
                <a:solidFill>
                  <a:srgbClr val="FFFF00"/>
                </a:solidFill>
                <a:latin typeface="Arial Black" pitchFamily="34" charset="0"/>
              </a:rPr>
            </a:br>
            <a:endParaRPr lang="es-AR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364373"/>
          </a:xfrm>
        </p:spPr>
        <p:txBody>
          <a:bodyPr>
            <a:normAutofit fontScale="92500" lnSpcReduction="20000"/>
          </a:bodyPr>
          <a:lstStyle/>
          <a:p>
            <a:r>
              <a:rPr lang="es-AR" dirty="0" smtClean="0"/>
              <a:t>Salir de los propios limites sin anhelar volver a ellos.</a:t>
            </a:r>
          </a:p>
          <a:p>
            <a:r>
              <a:rPr lang="es-AR" dirty="0" smtClean="0"/>
              <a:t>Seguir adelante pese a nuestra realidad cambiante y compleja.</a:t>
            </a:r>
          </a:p>
          <a:p>
            <a:r>
              <a:rPr lang="es-AR" dirty="0" smtClean="0"/>
              <a:t>Tiene que ver con el no amedrentarse, el no paralizarse, sino con el  </a:t>
            </a:r>
            <a:r>
              <a:rPr lang="es-AR" b="1" i="1" dirty="0" smtClean="0"/>
              <a:t>el buscar, abrir caminos</a:t>
            </a:r>
            <a:r>
              <a:rPr lang="es-AR" dirty="0" smtClean="0"/>
              <a:t>, frente al no </a:t>
            </a:r>
            <a:r>
              <a:rPr lang="es-AR" i="1" dirty="0" smtClean="0"/>
              <a:t>saber como actuar</a:t>
            </a:r>
            <a:r>
              <a:rPr lang="es-AR" dirty="0" smtClean="0"/>
              <a:t>.</a:t>
            </a:r>
          </a:p>
          <a:p>
            <a:r>
              <a:rPr lang="es-AR" dirty="0" smtClean="0"/>
              <a:t> Revisar nuestras prácticas,  no en el sentido de </a:t>
            </a:r>
            <a:r>
              <a:rPr lang="es-AR" dirty="0" err="1" smtClean="0"/>
              <a:t>resignificar</a:t>
            </a:r>
            <a:r>
              <a:rPr lang="es-AR" dirty="0" smtClean="0"/>
              <a:t> sino para REAFIRMAR NUEVAS FORMAS DE PENSAR, IMAGINAR Y COMPERNDER LA EDUCACIÓN</a:t>
            </a:r>
          </a:p>
          <a:p>
            <a:r>
              <a:rPr lang="es-AR" dirty="0" smtClean="0"/>
              <a:t>La Utopía no planteada en términos de lo no inalcanzable sino como lo que habilita posibilidades, activa inventivas que anida en todos.</a:t>
            </a:r>
          </a:p>
          <a:p>
            <a:endParaRPr lang="es-AR" dirty="0" smtClean="0"/>
          </a:p>
          <a:p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municipiodejujuy.gov.ar/web_2012/bicentenario_exodo_jujenio/images/foto_tapa2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2629317" y="6001519"/>
            <a:ext cx="6153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s-AR" sz="2800" b="1" i="1" dirty="0" smtClean="0">
                <a:latin typeface="Castellar" pitchFamily="18" charset="0"/>
              </a:rPr>
              <a:t>Gracias por su atención….</a:t>
            </a:r>
            <a:endParaRPr lang="es-AR" sz="2800" b="1" i="1" dirty="0">
              <a:latin typeface="Castellar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s-ES" dirty="0" smtClean="0"/>
              <a:t>Se tuvo en consideración las realidades contextuales y geográficas:</a:t>
            </a:r>
          </a:p>
          <a:p>
            <a:pPr lvl="0"/>
            <a:r>
              <a:rPr lang="es-ES" dirty="0" smtClean="0"/>
              <a:t>Falta de transporte público.</a:t>
            </a:r>
          </a:p>
          <a:p>
            <a:pPr lvl="0"/>
            <a:r>
              <a:rPr lang="es-ES" dirty="0" smtClean="0"/>
              <a:t>Acceso a algunas escuelas que demandarían entre 10 y 14 horas de tránsito a pie.</a:t>
            </a:r>
          </a:p>
          <a:p>
            <a:pPr lvl="0"/>
            <a:r>
              <a:rPr lang="es-ES" dirty="0" smtClean="0"/>
              <a:t> Inexistencia de caminos asfaltados. </a:t>
            </a:r>
          </a:p>
          <a:p>
            <a:pPr lvl="0"/>
            <a:r>
              <a:rPr lang="es-ES" dirty="0" smtClean="0"/>
              <a:t>Época de precipitaciones que desdibujan los senderos. </a:t>
            </a:r>
          </a:p>
          <a:p>
            <a:pPr lvl="0">
              <a:buNone/>
            </a:pPr>
            <a:r>
              <a:rPr lang="es-ES" dirty="0" smtClean="0"/>
              <a:t> </a:t>
            </a:r>
            <a:endParaRPr lang="es-AR" dirty="0" smtClean="0"/>
          </a:p>
          <a:p>
            <a:endParaRPr lang="es-AR" dirty="0" smtClean="0"/>
          </a:p>
          <a:p>
            <a:endParaRPr lang="es-AR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Causas del Nucleamiento</a:t>
            </a:r>
            <a:endParaRPr lang="es-A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5940152" y="1916832"/>
            <a:ext cx="22751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Integrante del equipo IACE (Prof. MICHEL, Gabriela y Supervisora – Referente Zonal (Prof. ROMERO, </a:t>
            </a:r>
            <a:r>
              <a:rPr lang="es-AR" dirty="0" err="1" smtClean="0"/>
              <a:t>Edda</a:t>
            </a:r>
            <a:r>
              <a:rPr lang="es-AR" dirty="0" smtClean="0"/>
              <a:t>.</a:t>
            </a:r>
          </a:p>
          <a:p>
            <a:pPr algn="ctr"/>
            <a:endParaRPr lang="es-AR" dirty="0" smtClean="0"/>
          </a:p>
          <a:p>
            <a:pPr lvl="1" algn="ctr"/>
            <a:r>
              <a:rPr lang="es-ES_tradnl" b="1" dirty="0" smtClean="0"/>
              <a:t>Lugar de Realización:</a:t>
            </a:r>
            <a:endParaRPr lang="es-AR" sz="2400" dirty="0" smtClean="0"/>
          </a:p>
          <a:p>
            <a:pPr lvl="2" algn="ctr"/>
            <a:r>
              <a:rPr lang="es-ES_tradnl" dirty="0" smtClean="0"/>
              <a:t>Escuela  N° 230</a:t>
            </a:r>
          </a:p>
          <a:p>
            <a:pPr lvl="2" algn="ctr"/>
            <a:r>
              <a:rPr lang="es-ES_tradnl" dirty="0" smtClean="0"/>
              <a:t>Raúl Galán</a:t>
            </a:r>
            <a:endParaRPr lang="es-AR" dirty="0" smtClean="0"/>
          </a:p>
          <a:p>
            <a:pPr algn="ctr"/>
            <a:endParaRPr lang="es-AR" dirty="0"/>
          </a:p>
        </p:txBody>
      </p:sp>
      <p:pic>
        <p:nvPicPr>
          <p:cNvPr id="6" name="3 Marcador de contenido" descr="SAM_00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5796137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AM_005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b="1" dirty="0" smtClean="0">
                <a:solidFill>
                  <a:schemeClr val="accent6">
                    <a:lumMod val="75000"/>
                  </a:schemeClr>
                </a:solidFill>
              </a:rPr>
              <a:t>Docentes y directivos de distintos establecimientos educativos</a:t>
            </a:r>
            <a:endParaRPr lang="es-AR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AM_00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pPr lvl="1"/>
            <a:r>
              <a:rPr lang="es-ES_tradnl" sz="2400" b="1" dirty="0" smtClean="0"/>
              <a:t>Objetivos:</a:t>
            </a:r>
            <a:r>
              <a:rPr lang="es-AR" sz="2400" dirty="0" smtClean="0"/>
              <a:t/>
            </a:r>
            <a:br>
              <a:rPr lang="es-AR" sz="2400" dirty="0" smtClean="0"/>
            </a:br>
            <a:r>
              <a:rPr lang="es-ES_tradnl" sz="2400" u="sng" dirty="0" smtClean="0"/>
              <a:t>Proporcionar</a:t>
            </a:r>
            <a:r>
              <a:rPr lang="es-ES_tradnl" sz="2400" dirty="0" smtClean="0"/>
              <a:t> a los supervisores, directores y docentes de las escuelas seleccionadas e incorporadas, información y orientación conceptual y metodológica para la aplicación del IACE en sus escuelas</a:t>
            </a:r>
            <a:r>
              <a:rPr lang="es-AR" sz="2400" dirty="0" smtClean="0"/>
              <a:t/>
            </a:r>
            <a:br>
              <a:rPr lang="es-AR" sz="2400" dirty="0" smtClean="0"/>
            </a:br>
            <a:endParaRPr lang="es-AR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AM_00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0"/>
            <a:ext cx="7143768" cy="68580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-180528" y="1772816"/>
            <a:ext cx="2323636" cy="4090466"/>
          </a:xfrm>
        </p:spPr>
        <p:txBody>
          <a:bodyPr>
            <a:normAutofit/>
          </a:bodyPr>
          <a:lstStyle/>
          <a:p>
            <a:pPr lvl="1" algn="ctr"/>
            <a:r>
              <a:rPr lang="es-ES_tradnl" sz="2400" b="1" dirty="0" smtClean="0"/>
              <a:t>Objetivos:</a:t>
            </a:r>
            <a:r>
              <a:rPr lang="es-AR" sz="2400" dirty="0" smtClean="0"/>
              <a:t/>
            </a:r>
            <a:br>
              <a:rPr lang="es-AR" sz="2400" dirty="0" smtClean="0"/>
            </a:br>
            <a:r>
              <a:rPr lang="es-ES_tradnl" sz="2400" u="sng" dirty="0" smtClean="0"/>
              <a:t>Contribuir</a:t>
            </a:r>
            <a:r>
              <a:rPr lang="es-ES_tradnl" sz="2400" dirty="0" smtClean="0"/>
              <a:t> a planificar el proceso de implementación del IACE en cada escuela</a:t>
            </a:r>
            <a:r>
              <a:rPr lang="es-AR" sz="2400" dirty="0" smtClean="0"/>
              <a:t/>
            </a:r>
            <a:br>
              <a:rPr lang="es-AR" sz="2400" dirty="0" smtClean="0"/>
            </a:br>
            <a:endParaRPr lang="es-AR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AM_0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71556" y="13572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_tradnl" b="1" u="sng" dirty="0" smtClean="0"/>
              <a:t>Objetivos</a:t>
            </a:r>
            <a:r>
              <a:rPr lang="es-ES_tradnl" b="1" dirty="0" smtClean="0"/>
              <a:t>:</a:t>
            </a:r>
            <a:r>
              <a:rPr lang="es-ES_tradnl" u="sng" dirty="0" smtClean="0"/>
              <a:t/>
            </a:r>
            <a:br>
              <a:rPr lang="es-ES_tradnl" u="sng" dirty="0" smtClean="0"/>
            </a:br>
            <a:r>
              <a:rPr lang="es-ES_tradnl" u="sng" dirty="0" smtClean="0"/>
              <a:t>Compartir</a:t>
            </a:r>
            <a:r>
              <a:rPr lang="es-ES_tradnl" dirty="0" smtClean="0"/>
              <a:t> la estrategia de capacitación en cascada para la transferencia al resto de los docentes de cada escuela</a:t>
            </a:r>
            <a:r>
              <a:rPr lang="es-AR" dirty="0" smtClean="0"/>
              <a:t/>
            </a:r>
            <a:br>
              <a:rPr lang="es-AR" dirty="0" smtClean="0"/>
            </a:br>
            <a:endParaRPr lang="es-A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SAM_00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4 CuadroTexto"/>
          <p:cNvSpPr txBox="1"/>
          <p:nvPr/>
        </p:nvSpPr>
        <p:spPr>
          <a:xfrm>
            <a:off x="1691680" y="332656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s-ES_tradnl" b="1" u="sng" dirty="0" smtClean="0"/>
              <a:t>Metodología y dinámica de trabajo:</a:t>
            </a:r>
            <a:endParaRPr lang="es-AR" sz="2400" u="sng" dirty="0" smtClean="0"/>
          </a:p>
          <a:p>
            <a:pPr lvl="2"/>
            <a:r>
              <a:rPr lang="es-ES_tradnl" b="1" dirty="0" smtClean="0"/>
              <a:t>-Expositiva</a:t>
            </a:r>
            <a:endParaRPr lang="es-AR" b="1" dirty="0" smtClean="0"/>
          </a:p>
          <a:p>
            <a:pPr lvl="2"/>
            <a:r>
              <a:rPr lang="es-ES_tradnl" b="1" dirty="0" smtClean="0"/>
              <a:t>-Trabajo Grupal</a:t>
            </a:r>
            <a:endParaRPr lang="es-AR" b="1" dirty="0" smtClean="0"/>
          </a:p>
          <a:p>
            <a:pPr lvl="2"/>
            <a:r>
              <a:rPr lang="es-ES_tradnl" b="1" dirty="0" smtClean="0"/>
              <a:t>-Plenario</a:t>
            </a:r>
            <a:endParaRPr lang="es-AR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997</TotalTime>
  <Words>911</Words>
  <Application>Microsoft Office PowerPoint</Application>
  <PresentationFormat>Presentación en pantalla (4:3)</PresentationFormat>
  <Paragraphs>90</Paragraphs>
  <Slides>22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Concurrencia</vt:lpstr>
      <vt:lpstr>ENCUENTRO INTER-PROVINCIAL:   I.A.C.E.   Jujuy presente….</vt:lpstr>
      <vt:lpstr>Implementación de IACE en Jujuy – año 2010-11</vt:lpstr>
      <vt:lpstr>Causas del Nucleamiento</vt:lpstr>
      <vt:lpstr>Diapositiva 4</vt:lpstr>
      <vt:lpstr>Docentes y directivos de distintos establecimientos educativos</vt:lpstr>
      <vt:lpstr>Objetivos: Proporcionar a los supervisores, directores y docentes de las escuelas seleccionadas e incorporadas, información y orientación conceptual y metodológica para la aplicación del IACE en sus escuelas </vt:lpstr>
      <vt:lpstr>Objetivos: Contribuir a planificar el proceso de implementación del IACE en cada escuela </vt:lpstr>
      <vt:lpstr>Objetivos: Compartir la estrategia de capacitación en cascada para la transferencia al resto de los docentes de cada escuela </vt:lpstr>
      <vt:lpstr>Diapositiva 9</vt:lpstr>
      <vt:lpstr>Diapositiva 10</vt:lpstr>
      <vt:lpstr>Diapositiva 11</vt:lpstr>
      <vt:lpstr>Impactos de la implementación del I.A.C.E.</vt:lpstr>
      <vt:lpstr>INCIDENCIA REAL Y POTENCIAL DEL “IACE “EN  LOS INDICADORES EDUCATIVOS TRADICIONALES</vt:lpstr>
      <vt:lpstr>REPITENCIA </vt:lpstr>
      <vt:lpstr>ABANDONO INTERANUAL </vt:lpstr>
      <vt:lpstr>SOBRE-EDAD </vt:lpstr>
      <vt:lpstr>LOGRO DE APRENDIZAJES DE LOS ALUMNOS </vt:lpstr>
      <vt:lpstr>AUSENTISMO</vt:lpstr>
      <vt:lpstr>Dimensión docente</vt:lpstr>
      <vt:lpstr>La utopía está en el horizonte  “Ella es el horizonte. Me acerco dos pasos, ella se aleja dos pasos. Camino diez pasos y el horizonte se corre diez pasos más allá. Por mucho que yo camine, nunca la alcanzaré. ¿Para qué sirve la UTOPIA?  Para eso sirve: para caminar    Eduardo Galeano </vt:lpstr>
      <vt:lpstr>Diapositiva 21</vt:lpstr>
      <vt:lpstr>Diapositiva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Escuelas que participaron</dc:title>
  <dc:creator>Pc</dc:creator>
  <cp:lastModifiedBy>alumno</cp:lastModifiedBy>
  <cp:revision>142</cp:revision>
  <dcterms:created xsi:type="dcterms:W3CDTF">2012-05-19T12:26:17Z</dcterms:created>
  <dcterms:modified xsi:type="dcterms:W3CDTF">2012-06-08T15:39:02Z</dcterms:modified>
</cp:coreProperties>
</file>