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258" r:id="rId3"/>
    <p:sldId id="259" r:id="rId4"/>
    <p:sldId id="260" r:id="rId5"/>
    <p:sldId id="261" r:id="rId6"/>
    <p:sldId id="262" r:id="rId7"/>
    <p:sldId id="263" r:id="rId8"/>
    <p:sldId id="264" r:id="rId9"/>
    <p:sldId id="310" r:id="rId10"/>
    <p:sldId id="266" r:id="rId11"/>
    <p:sldId id="267" r:id="rId12"/>
    <p:sldId id="268" r:id="rId13"/>
    <p:sldId id="269" r:id="rId14"/>
    <p:sldId id="270" r:id="rId15"/>
    <p:sldId id="271" r:id="rId16"/>
    <p:sldId id="272" r:id="rId17"/>
    <p:sldId id="273" r:id="rId18"/>
    <p:sldId id="274" r:id="rId19"/>
    <p:sldId id="275" r:id="rId20"/>
    <p:sldId id="276" r:id="rId21"/>
    <p:sldId id="279" r:id="rId22"/>
    <p:sldId id="280" r:id="rId23"/>
    <p:sldId id="281" r:id="rId24"/>
    <p:sldId id="282" r:id="rId25"/>
    <p:sldId id="283" r:id="rId26"/>
    <p:sldId id="284" r:id="rId27"/>
    <p:sldId id="285" r:id="rId28"/>
    <p:sldId id="286" r:id="rId29"/>
    <p:sldId id="305" r:id="rId30"/>
    <p:sldId id="307" r:id="rId31"/>
    <p:sldId id="288" r:id="rId32"/>
    <p:sldId id="289" r:id="rId33"/>
    <p:sldId id="291" r:id="rId34"/>
    <p:sldId id="317" r:id="rId35"/>
    <p:sldId id="294" r:id="rId36"/>
    <p:sldId id="295" r:id="rId37"/>
    <p:sldId id="296" r:id="rId38"/>
    <p:sldId id="297" r:id="rId39"/>
    <p:sldId id="298" r:id="rId40"/>
    <p:sldId id="309" r:id="rId41"/>
    <p:sldId id="299" r:id="rId42"/>
    <p:sldId id="301" r:id="rId43"/>
    <p:sldId id="302" r:id="rId44"/>
  </p:sldIdLst>
  <p:sldSz cx="9144000" cy="6858000" type="screen4x3"/>
  <p:notesSz cx="6797675" cy="9926638"/>
  <p:defaultTextStyle>
    <a:defPPr>
      <a:defRPr lang="es-A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38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lumno\Desktop\PEC-IACE\IACE.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G:\IAC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IAC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5277777777777788E-2"/>
          <c:y val="0.14285141440653251"/>
          <c:w val="0.51211176727909014"/>
          <c:h val="0.68281568970545359"/>
        </c:manualLayout>
      </c:layout>
      <c:pieChart>
        <c:varyColors val="1"/>
        <c:ser>
          <c:idx val="0"/>
          <c:order val="0"/>
          <c:explosion val="25"/>
          <c:dLbls>
            <c:spPr>
              <a:noFill/>
              <a:ln>
                <a:noFill/>
              </a:ln>
              <a:effectLst/>
            </c:spPr>
            <c:txPr>
              <a:bodyPr/>
              <a:lstStyle/>
              <a:p>
                <a:pPr>
                  <a:defRPr lang="es-AR" sz="2000"/>
                </a:pPr>
                <a:endParaRPr lang="es-AR"/>
              </a:p>
            </c:txPr>
            <c:dLblPos val="inEnd"/>
            <c:showLegendKey val="0"/>
            <c:showVal val="0"/>
            <c:showCatName val="0"/>
            <c:showSerName val="0"/>
            <c:showPercent val="1"/>
            <c:showBubbleSize val="0"/>
            <c:showLeaderLines val="1"/>
            <c:extLst>
              <c:ext xmlns:c15="http://schemas.microsoft.com/office/drawing/2012/chart" uri="{CE6537A1-D6FC-4f65-9D91-7224C49458BB}"/>
            </c:extLst>
          </c:dLbls>
          <c:cat>
            <c:strRef>
              <c:f>Hoja1!$A$1:$A$9</c:f>
              <c:strCache>
                <c:ptCount val="9"/>
                <c:pt idx="0">
                  <c:v>Dimensión 1</c:v>
                </c:pt>
                <c:pt idx="1">
                  <c:v>Dificultad en los procesos de lectura, escritura e interpretación de textos 
</c:v>
                </c:pt>
                <c:pt idx="2">
                  <c:v>Bajos rendimiento en las materias básicas</c:v>
                </c:pt>
                <c:pt idx="3">
                  <c:v>Altos niveles de repitencia y abandono</c:v>
                </c:pt>
                <c:pt idx="4">
                  <c:v>Desinterés y desmotivación de los estudiantes</c:v>
                </c:pt>
                <c:pt idx="5">
                  <c:v>Estudiantes con adicciones </c:v>
                </c:pt>
                <c:pt idx="6">
                  <c:v>Violencia física y verbal entre estudiantes y distintos actores de la comunidad educativa</c:v>
                </c:pt>
                <c:pt idx="7">
                  <c:v>Altos índices de embarazo adolescente y desconocimiento de las enfermedades de transmisión sexual</c:v>
                </c:pt>
                <c:pt idx="8">
                  <c:v>Alto porcentaje de estudiantes con sobreedad</c:v>
                </c:pt>
              </c:strCache>
            </c:strRef>
          </c:cat>
          <c:val>
            <c:numRef>
              <c:f>Hoja1!$B$1:$B$9</c:f>
              <c:numCache>
                <c:formatCode>General</c:formatCode>
                <c:ptCount val="9"/>
                <c:pt idx="1">
                  <c:v>4</c:v>
                </c:pt>
                <c:pt idx="2">
                  <c:v>4</c:v>
                </c:pt>
                <c:pt idx="3">
                  <c:v>3</c:v>
                </c:pt>
                <c:pt idx="4">
                  <c:v>3</c:v>
                </c:pt>
                <c:pt idx="5">
                  <c:v>2</c:v>
                </c:pt>
                <c:pt idx="6">
                  <c:v>1</c:v>
                </c:pt>
                <c:pt idx="7">
                  <c:v>1</c:v>
                </c:pt>
                <c:pt idx="8">
                  <c:v>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5416666666666659"/>
          <c:y val="0.16296296296296323"/>
          <c:w val="0.4444444444444447"/>
          <c:h val="0.83593000874890644"/>
        </c:manualLayout>
      </c:layout>
      <c:overlay val="0"/>
      <c:txPr>
        <a:bodyPr/>
        <a:lstStyle/>
        <a:p>
          <a:pPr>
            <a:defRPr lang="es-AR" sz="1400"/>
          </a:pPr>
          <a:endParaRPr lang="es-AR"/>
        </a:p>
      </c:txPr>
    </c:legend>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021071394014574E-2"/>
          <c:y val="0.22210904334495987"/>
          <c:w val="0.45981953189196584"/>
          <c:h val="0.60952831590644463"/>
        </c:manualLayout>
      </c:layout>
      <c:doughnutChart>
        <c:varyColors val="1"/>
        <c:ser>
          <c:idx val="0"/>
          <c:order val="0"/>
          <c:explosion val="25"/>
          <c:dLbls>
            <c:spPr>
              <a:noFill/>
              <a:ln>
                <a:noFill/>
              </a:ln>
              <a:effectLst/>
            </c:spPr>
            <c:txPr>
              <a:bodyPr/>
              <a:lstStyle/>
              <a:p>
                <a:pPr>
                  <a:defRPr sz="2800"/>
                </a:pPr>
                <a:endParaRPr lang="es-AR"/>
              </a:p>
            </c:txPr>
            <c:showLegendKey val="0"/>
            <c:showVal val="0"/>
            <c:showCatName val="0"/>
            <c:showSerName val="0"/>
            <c:showPercent val="1"/>
            <c:showBubbleSize val="0"/>
            <c:showLeaderLines val="1"/>
            <c:extLst>
              <c:ext xmlns:c15="http://schemas.microsoft.com/office/drawing/2012/chart" uri="{CE6537A1-D6FC-4f65-9D91-7224C49458BB}"/>
            </c:extLst>
          </c:dLbls>
          <c:cat>
            <c:strRef>
              <c:f>Hoja1!$A$34:$A$38</c:f>
              <c:strCache>
                <c:ptCount val="5"/>
                <c:pt idx="0">
                  <c:v>Dimensión 2</c:v>
                </c:pt>
                <c:pt idx="1">
                  <c:v>Ausentismo docente</c:v>
                </c:pt>
                <c:pt idx="2">
                  <c:v>Falta de motivación para el desarrollo de las clases</c:v>
                </c:pt>
                <c:pt idx="3">
                  <c:v>Escaso sentido de pertenencia institucional de los docentes</c:v>
                </c:pt>
                <c:pt idx="4">
                  <c:v>Bajo porcentaje de prácticas áulicas significativas para los estudiantes</c:v>
                </c:pt>
              </c:strCache>
            </c:strRef>
          </c:cat>
          <c:val>
            <c:numRef>
              <c:f>Hoja1!$B$34:$B$38</c:f>
              <c:numCache>
                <c:formatCode>General</c:formatCode>
                <c:ptCount val="5"/>
                <c:pt idx="1">
                  <c:v>6</c:v>
                </c:pt>
                <c:pt idx="2">
                  <c:v>5</c:v>
                </c:pt>
                <c:pt idx="3">
                  <c:v>4</c:v>
                </c:pt>
                <c:pt idx="4">
                  <c:v>4</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56026118587434126"/>
          <c:y val="0.17459735366516452"/>
          <c:w val="0.43350104102047998"/>
          <c:h val="0.7913726443832324"/>
        </c:manualLayout>
      </c:layout>
      <c:overlay val="0"/>
      <c:txPr>
        <a:bodyPr/>
        <a:lstStyle/>
        <a:p>
          <a:pPr>
            <a:defRPr sz="1800"/>
          </a:pPr>
          <a:endParaRPr lang="es-AR"/>
        </a:p>
      </c:txPr>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explosion val="16"/>
          <c:dLbls>
            <c:spPr>
              <a:noFill/>
              <a:ln>
                <a:noFill/>
              </a:ln>
              <a:effectLst/>
            </c:spPr>
            <c:txPr>
              <a:bodyPr/>
              <a:lstStyle/>
              <a:p>
                <a:pPr>
                  <a:defRPr sz="2400"/>
                </a:pPr>
                <a:endParaRPr lang="es-AR"/>
              </a:p>
            </c:txPr>
            <c:showLegendKey val="0"/>
            <c:showVal val="0"/>
            <c:showCatName val="0"/>
            <c:showSerName val="0"/>
            <c:showPercent val="1"/>
            <c:showBubbleSize val="0"/>
            <c:showLeaderLines val="1"/>
            <c:extLst>
              <c:ext xmlns:c15="http://schemas.microsoft.com/office/drawing/2012/chart" uri="{CE6537A1-D6FC-4f65-9D91-7224C49458BB}"/>
            </c:extLst>
          </c:dLbls>
          <c:cat>
            <c:strRef>
              <c:f>Hoja1!$A$52:$A$55</c:f>
              <c:strCache>
                <c:ptCount val="4"/>
                <c:pt idx="0">
                  <c:v>Dimensión 3</c:v>
                </c:pt>
                <c:pt idx="1">
                  <c:v>Falta de articulación con el Nivel Superior</c:v>
                </c:pt>
                <c:pt idx="2">
                  <c:v>Bajo nivel de acuerdos en objetivos comunes y compartidos</c:v>
                </c:pt>
                <c:pt idx="3">
                  <c:v>Bajo nivel de comunicación entre los distintos actores de la comunidad educativa</c:v>
                </c:pt>
              </c:strCache>
            </c:strRef>
          </c:cat>
          <c:val>
            <c:numRef>
              <c:f>Hoja1!$B$52:$B$55</c:f>
              <c:numCache>
                <c:formatCode>General</c:formatCode>
                <c:ptCount val="4"/>
                <c:pt idx="1">
                  <c:v>8</c:v>
                </c:pt>
                <c:pt idx="2">
                  <c:v>6</c:v>
                </c:pt>
                <c:pt idx="3">
                  <c:v>5</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6594611281222382"/>
          <c:y val="3.0227691104194567E-2"/>
          <c:w val="0.324614425232153"/>
          <c:h val="0.92666226029178644"/>
        </c:manualLayout>
      </c:layout>
      <c:overlay val="0"/>
      <c:txPr>
        <a:bodyPr/>
        <a:lstStyle/>
        <a:p>
          <a:pPr>
            <a:defRPr sz="1600"/>
          </a:pPr>
          <a:endParaRPr lang="es-AR"/>
        </a:p>
      </c:txPr>
    </c:legend>
    <c:plotVisOnly val="1"/>
    <c:dispBlanksAs val="zero"/>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AR"/>
          </a:p>
        </p:txBody>
      </p:sp>
      <p:sp>
        <p:nvSpPr>
          <p:cNvPr id="3" name="2 Marcador de fecha"/>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BB95B1D-F712-4612-A9C6-72B28DCDA7B9}" type="datetimeFigureOut">
              <a:rPr lang="es-AR"/>
              <a:pPr>
                <a:defRPr/>
              </a:pPr>
              <a:t>30/10/2015</a:t>
            </a:fld>
            <a:endParaRPr lang="es-AR"/>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s-AR" noProof="0"/>
          </a:p>
        </p:txBody>
      </p:sp>
      <p:sp>
        <p:nvSpPr>
          <p:cNvPr id="5" name="4 Marcador de notas"/>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AR" noProof="0"/>
          </a:p>
        </p:txBody>
      </p:sp>
      <p:sp>
        <p:nvSpPr>
          <p:cNvPr id="6" name="5 Marcador de pie de página"/>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AR"/>
          </a:p>
        </p:txBody>
      </p:sp>
      <p:sp>
        <p:nvSpPr>
          <p:cNvPr id="7" name="6 Marcador de número de diapositiva"/>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41F49ED-CB87-40CD-87DD-CD3D01F12F11}" type="slidenum">
              <a:rPr lang="es-AR"/>
              <a:pPr>
                <a:defRPr/>
              </a:pPr>
              <a:t>‹Nº›</a:t>
            </a:fld>
            <a:endParaRPr lang="es-AR"/>
          </a:p>
        </p:txBody>
      </p:sp>
    </p:spTree>
    <p:extLst>
      <p:ext uri="{BB962C8B-B14F-4D97-AF65-F5344CB8AC3E}">
        <p14:creationId xmlns:p14="http://schemas.microsoft.com/office/powerpoint/2010/main" val="40883571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AA7C423-A969-4167-8D48-605920710594}" type="slidenum">
              <a:rPr lang="es-AR" altLang="es-AR" smtClean="0">
                <a:solidFill>
                  <a:srgbClr val="000000"/>
                </a:solidFill>
                <a:latin typeface="Arial" charset="0"/>
                <a:ea typeface="SimSun" pitchFamily="2" charset="-122"/>
                <a:cs typeface="Arial" charset="0"/>
              </a:rPr>
              <a: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a:t>
            </a:fld>
            <a:endParaRPr lang="es-AR" altLang="es-AR" smtClean="0">
              <a:solidFill>
                <a:srgbClr val="000000"/>
              </a:solidFill>
              <a:latin typeface="Arial" charset="0"/>
              <a:ea typeface="SimSun" pitchFamily="2" charset="-122"/>
              <a:cs typeface="Arial" charset="0"/>
            </a:endParaRPr>
          </a:p>
        </p:txBody>
      </p:sp>
      <p:sp>
        <p:nvSpPr>
          <p:cNvPr id="21507" name="Text Box 1"/>
          <p:cNvSpPr txBox="1">
            <a:spLocks noChangeArrowheads="1"/>
          </p:cNvSpPr>
          <p:nvPr/>
        </p:nvSpPr>
        <p:spPr bwMode="auto">
          <a:xfrm>
            <a:off x="3849688" y="9428163"/>
            <a:ext cx="2946400" cy="496887"/>
          </a:xfrm>
          <a:prstGeom prst="rect">
            <a:avLst/>
          </a:prstGeom>
          <a:noFill/>
          <a:ln w="9525">
            <a:noFill/>
            <a:miter lim="800000"/>
            <a:headEnd/>
            <a:tailEnd/>
          </a:ln>
        </p:spPr>
        <p:txBody>
          <a:bodyPr lIns="90000" tIns="46800" rIns="90000" bIns="4680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2EB8F7C-24EA-4BCD-91AA-2C25683EFEB4}" type="slidenum">
              <a:rPr lang="es-AR" altLang="es-AR" sz="1200">
                <a:solidFill>
                  <a:srgbClr val="000000"/>
                </a:solidFill>
                <a:latin typeface="Calibri" pitchFamily="34" charset="0"/>
                <a:ea typeface="Microsoft YaHei" pitchFamily="34" charset="-122"/>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a:t>
            </a:fld>
            <a:endParaRPr lang="es-AR" altLang="es-AR" sz="1200">
              <a:solidFill>
                <a:srgbClr val="000000"/>
              </a:solidFill>
              <a:latin typeface="Calibri" pitchFamily="34" charset="0"/>
              <a:ea typeface="Microsoft YaHei" pitchFamily="34" charset="-122"/>
            </a:endParaRPr>
          </a:p>
        </p:txBody>
      </p:sp>
      <p:sp>
        <p:nvSpPr>
          <p:cNvPr id="21508" name="Text Box 2"/>
          <p:cNvSpPr txBox="1">
            <a:spLocks noChangeArrowheads="1"/>
          </p:cNvSpPr>
          <p:nvPr/>
        </p:nvSpPr>
        <p:spPr bwMode="auto">
          <a:xfrm>
            <a:off x="3849688" y="9428163"/>
            <a:ext cx="2943225" cy="493712"/>
          </a:xfrm>
          <a:prstGeom prst="rect">
            <a:avLst/>
          </a:prstGeom>
          <a:noFill/>
          <a:ln w="9525">
            <a:noFill/>
            <a:miter lim="800000"/>
            <a:headEnd/>
            <a:tailEnd/>
          </a:ln>
        </p:spPr>
        <p:txBody>
          <a:bodyPr lIns="90000" tIns="46800" rIns="90000" bIns="4680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E2F6699-138F-4E91-9325-B0F0D742987E}" type="slidenum">
              <a:rPr lang="es-AR" altLang="es-AR" sz="1200">
                <a:solidFill>
                  <a:srgbClr val="000000"/>
                </a:solidFill>
                <a:latin typeface="Calibri" pitchFamily="34" charset="0"/>
                <a:ea typeface="SimSun" pitchFamily="2" charset="-122"/>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a:t>
            </a:fld>
            <a:endParaRPr lang="es-AR" altLang="es-AR" sz="1200">
              <a:solidFill>
                <a:srgbClr val="000000"/>
              </a:solidFill>
              <a:latin typeface="Calibri" pitchFamily="34" charset="0"/>
              <a:ea typeface="SimSun" pitchFamily="2" charset="-122"/>
            </a:endParaRPr>
          </a:p>
        </p:txBody>
      </p:sp>
      <p:sp>
        <p:nvSpPr>
          <p:cNvPr id="21509" name="Rectangle 3"/>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1510" name="Rectangle 4"/>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AR" altLang="es-AR" smtClean="0">
              <a:ea typeface="SimSun" pitchFamily="2" charset="-122"/>
            </a:endParaRPr>
          </a:p>
        </p:txBody>
      </p:sp>
    </p:spTree>
    <p:extLst>
      <p:ext uri="{BB962C8B-B14F-4D97-AF65-F5344CB8AC3E}">
        <p14:creationId xmlns:p14="http://schemas.microsoft.com/office/powerpoint/2010/main" val="265129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lvl1pPr>
              <a:defRPr/>
            </a:lvl1pPr>
          </a:lstStyle>
          <a:p>
            <a:pPr>
              <a:defRPr/>
            </a:pPr>
            <a:fld id="{6119BAD1-293A-4571-A048-34218F72EBA2}" type="datetimeFigureOut">
              <a:rPr lang="es-AR"/>
              <a:pPr>
                <a:defRPr/>
              </a:pPr>
              <a:t>30/10/2015</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343A7593-82B8-4C95-BCC5-361B857496D4}" type="slidenum">
              <a:rPr lang="es-AR"/>
              <a:pPr>
                <a:defRPr/>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B770D9BE-D59A-445E-A00F-99C33B42354C}" type="datetimeFigureOut">
              <a:rPr lang="es-AR"/>
              <a:pPr>
                <a:defRPr/>
              </a:pPr>
              <a:t>30/10/2015</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1C14E937-F53B-4D15-95DA-48CD092E6975}" type="slidenum">
              <a:rPr lang="es-AR"/>
              <a:pPr>
                <a:defRPr/>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D1BC7189-7475-424F-8426-311F1ECB1370}" type="datetimeFigureOut">
              <a:rPr lang="es-AR"/>
              <a:pPr>
                <a:defRPr/>
              </a:pPr>
              <a:t>30/10/2015</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34934473-65EC-410B-8BC9-8384009F78AD}" type="slidenum">
              <a:rPr lang="es-AR"/>
              <a:pPr>
                <a:defRPr/>
              </a:pPr>
              <a:t>‹Nº›</a:t>
            </a:fld>
            <a:endParaRPr lang="es-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es-ES"/>
              <a:t>Haga clic para modificar el estilo de título del patrón</a:t>
            </a:r>
            <a:endParaRPr lang="es-AR"/>
          </a:p>
        </p:txBody>
      </p:sp>
      <p:sp>
        <p:nvSpPr>
          <p:cNvPr id="3" name="Marcador de tabla 2"/>
          <p:cNvSpPr>
            <a:spLocks noGrp="1"/>
          </p:cNvSpPr>
          <p:nvPr>
            <p:ph type="tbl" idx="1"/>
          </p:nvPr>
        </p:nvSpPr>
        <p:spPr>
          <a:xfrm>
            <a:off x="457200" y="1600200"/>
            <a:ext cx="8229600" cy="4525963"/>
          </a:xfrm>
        </p:spPr>
        <p:txBody>
          <a:bodyPr/>
          <a:lstStyle/>
          <a:p>
            <a:pPr lvl="0"/>
            <a:endParaRPr lang="es-AR" noProof="0"/>
          </a:p>
        </p:txBody>
      </p:sp>
      <p:sp>
        <p:nvSpPr>
          <p:cNvPr id="4" name="3 Marcador de fecha"/>
          <p:cNvSpPr>
            <a:spLocks noGrp="1"/>
          </p:cNvSpPr>
          <p:nvPr>
            <p:ph type="dt" sz="half" idx="10"/>
          </p:nvPr>
        </p:nvSpPr>
        <p:spPr/>
        <p:txBody>
          <a:bodyPr/>
          <a:lstStyle>
            <a:lvl1pPr>
              <a:defRPr/>
            </a:lvl1pPr>
          </a:lstStyle>
          <a:p>
            <a:pPr>
              <a:defRPr/>
            </a:pPr>
            <a:fld id="{79AB42DF-0EA4-45EB-ABFC-AAE445352AF3}" type="datetimeFigureOut">
              <a:rPr lang="es-AR"/>
              <a:pPr>
                <a:defRPr/>
              </a:pPr>
              <a:t>30/10/2015</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B506E1D1-409D-406F-A10C-8950B2F97969}" type="slidenum">
              <a:rPr lang="es-AR"/>
              <a:pPr>
                <a:defRPr/>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7296F535-C2ED-4E7A-8D58-BFAF4E51A9BC}" type="datetimeFigureOut">
              <a:rPr lang="es-AR"/>
              <a:pPr>
                <a:defRPr/>
              </a:pPr>
              <a:t>30/10/2015</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BF5951B0-7ED2-4273-BD17-904715B260FC}" type="slidenum">
              <a:rPr lang="es-AR"/>
              <a:pPr>
                <a:defRPr/>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468F6A09-7C88-4751-81E4-A849FD372699}" type="datetimeFigureOut">
              <a:rPr lang="es-AR"/>
              <a:pPr>
                <a:defRPr/>
              </a:pPr>
              <a:t>30/10/2015</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B9F698BA-81FB-440E-BD7B-E037587366D6}" type="slidenum">
              <a:rPr lang="es-AR"/>
              <a:pPr>
                <a:defRPr/>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3 Marcador de fecha"/>
          <p:cNvSpPr>
            <a:spLocks noGrp="1"/>
          </p:cNvSpPr>
          <p:nvPr>
            <p:ph type="dt" sz="half" idx="10"/>
          </p:nvPr>
        </p:nvSpPr>
        <p:spPr/>
        <p:txBody>
          <a:bodyPr/>
          <a:lstStyle>
            <a:lvl1pPr>
              <a:defRPr/>
            </a:lvl1pPr>
          </a:lstStyle>
          <a:p>
            <a:pPr>
              <a:defRPr/>
            </a:pPr>
            <a:fld id="{150BC7AC-1C34-4BD4-918B-F35769493276}" type="datetimeFigureOut">
              <a:rPr lang="es-AR"/>
              <a:pPr>
                <a:defRPr/>
              </a:pPr>
              <a:t>30/10/2015</a:t>
            </a:fld>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5A9EB225-0D7B-4C88-AAB8-CD92431960F3}" type="slidenum">
              <a:rPr lang="es-AR"/>
              <a:pPr>
                <a:defRPr/>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3 Marcador de fecha"/>
          <p:cNvSpPr>
            <a:spLocks noGrp="1"/>
          </p:cNvSpPr>
          <p:nvPr>
            <p:ph type="dt" sz="half" idx="10"/>
          </p:nvPr>
        </p:nvSpPr>
        <p:spPr/>
        <p:txBody>
          <a:bodyPr/>
          <a:lstStyle>
            <a:lvl1pPr>
              <a:defRPr/>
            </a:lvl1pPr>
          </a:lstStyle>
          <a:p>
            <a:pPr>
              <a:defRPr/>
            </a:pPr>
            <a:fld id="{992F17CA-9515-4F27-9646-EE85FAE93840}" type="datetimeFigureOut">
              <a:rPr lang="es-AR"/>
              <a:pPr>
                <a:defRPr/>
              </a:pPr>
              <a:t>30/10/2015</a:t>
            </a:fld>
            <a:endParaRPr lang="es-AR"/>
          </a:p>
        </p:txBody>
      </p:sp>
      <p:sp>
        <p:nvSpPr>
          <p:cNvPr id="8" name="4 Marcador de pie de página"/>
          <p:cNvSpPr>
            <a:spLocks noGrp="1"/>
          </p:cNvSpPr>
          <p:nvPr>
            <p:ph type="ftr" sz="quarter" idx="11"/>
          </p:nvPr>
        </p:nvSpPr>
        <p:spPr/>
        <p:txBody>
          <a:bodyPr/>
          <a:lstStyle>
            <a:lvl1pPr>
              <a:defRPr/>
            </a:lvl1pPr>
          </a:lstStyle>
          <a:p>
            <a:pPr>
              <a:defRPr/>
            </a:pPr>
            <a:endParaRPr lang="es-AR"/>
          </a:p>
        </p:txBody>
      </p:sp>
      <p:sp>
        <p:nvSpPr>
          <p:cNvPr id="9" name="5 Marcador de número de diapositiva"/>
          <p:cNvSpPr>
            <a:spLocks noGrp="1"/>
          </p:cNvSpPr>
          <p:nvPr>
            <p:ph type="sldNum" sz="quarter" idx="12"/>
          </p:nvPr>
        </p:nvSpPr>
        <p:spPr/>
        <p:txBody>
          <a:bodyPr/>
          <a:lstStyle>
            <a:lvl1pPr>
              <a:defRPr/>
            </a:lvl1pPr>
          </a:lstStyle>
          <a:p>
            <a:pPr>
              <a:defRPr/>
            </a:pPr>
            <a:fld id="{9B6C7997-A0BF-4459-8941-EF49E18C3067}" type="slidenum">
              <a:rPr lang="es-AR"/>
              <a:pPr>
                <a:defRPr/>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3 Marcador de fecha"/>
          <p:cNvSpPr>
            <a:spLocks noGrp="1"/>
          </p:cNvSpPr>
          <p:nvPr>
            <p:ph type="dt" sz="half" idx="10"/>
          </p:nvPr>
        </p:nvSpPr>
        <p:spPr/>
        <p:txBody>
          <a:bodyPr/>
          <a:lstStyle>
            <a:lvl1pPr>
              <a:defRPr/>
            </a:lvl1pPr>
          </a:lstStyle>
          <a:p>
            <a:pPr>
              <a:defRPr/>
            </a:pPr>
            <a:fld id="{E1F50DED-4A38-4BB6-820C-DA0C98D04843}" type="datetimeFigureOut">
              <a:rPr lang="es-AR"/>
              <a:pPr>
                <a:defRPr/>
              </a:pPr>
              <a:t>30/10/2015</a:t>
            </a:fld>
            <a:endParaRPr lang="es-AR"/>
          </a:p>
        </p:txBody>
      </p:sp>
      <p:sp>
        <p:nvSpPr>
          <p:cNvPr id="4" name="4 Marcador de pie de página"/>
          <p:cNvSpPr>
            <a:spLocks noGrp="1"/>
          </p:cNvSpPr>
          <p:nvPr>
            <p:ph type="ftr" sz="quarter" idx="11"/>
          </p:nvPr>
        </p:nvSpPr>
        <p:spPr/>
        <p:txBody>
          <a:bodyPr/>
          <a:lstStyle>
            <a:lvl1pPr>
              <a:defRPr/>
            </a:lvl1pPr>
          </a:lstStyle>
          <a:p>
            <a:pPr>
              <a:defRPr/>
            </a:pPr>
            <a:endParaRPr lang="es-AR"/>
          </a:p>
        </p:txBody>
      </p:sp>
      <p:sp>
        <p:nvSpPr>
          <p:cNvPr id="5" name="5 Marcador de número de diapositiva"/>
          <p:cNvSpPr>
            <a:spLocks noGrp="1"/>
          </p:cNvSpPr>
          <p:nvPr>
            <p:ph type="sldNum" sz="quarter" idx="12"/>
          </p:nvPr>
        </p:nvSpPr>
        <p:spPr/>
        <p:txBody>
          <a:bodyPr/>
          <a:lstStyle>
            <a:lvl1pPr>
              <a:defRPr/>
            </a:lvl1pPr>
          </a:lstStyle>
          <a:p>
            <a:pPr>
              <a:defRPr/>
            </a:pPr>
            <a:fld id="{3828024A-9071-4F1B-9D1B-AEEFEF5C78EE}" type="slidenum">
              <a:rPr lang="es-AR"/>
              <a:pPr>
                <a:defRPr/>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FE131C5A-0AB7-4005-BD8F-32A2165D4196}" type="datetimeFigureOut">
              <a:rPr lang="es-AR"/>
              <a:pPr>
                <a:defRPr/>
              </a:pPr>
              <a:t>30/10/2015</a:t>
            </a:fld>
            <a:endParaRPr lang="es-AR"/>
          </a:p>
        </p:txBody>
      </p:sp>
      <p:sp>
        <p:nvSpPr>
          <p:cNvPr id="3" name="4 Marcador de pie de página"/>
          <p:cNvSpPr>
            <a:spLocks noGrp="1"/>
          </p:cNvSpPr>
          <p:nvPr>
            <p:ph type="ftr" sz="quarter" idx="11"/>
          </p:nvPr>
        </p:nvSpPr>
        <p:spPr/>
        <p:txBody>
          <a:bodyPr/>
          <a:lstStyle>
            <a:lvl1pPr>
              <a:defRPr/>
            </a:lvl1pPr>
          </a:lstStyle>
          <a:p>
            <a:pPr>
              <a:defRPr/>
            </a:pPr>
            <a:endParaRPr lang="es-AR"/>
          </a:p>
        </p:txBody>
      </p:sp>
      <p:sp>
        <p:nvSpPr>
          <p:cNvPr id="4" name="5 Marcador de número de diapositiva"/>
          <p:cNvSpPr>
            <a:spLocks noGrp="1"/>
          </p:cNvSpPr>
          <p:nvPr>
            <p:ph type="sldNum" sz="quarter" idx="12"/>
          </p:nvPr>
        </p:nvSpPr>
        <p:spPr/>
        <p:txBody>
          <a:bodyPr/>
          <a:lstStyle>
            <a:lvl1pPr>
              <a:defRPr/>
            </a:lvl1pPr>
          </a:lstStyle>
          <a:p>
            <a:pPr>
              <a:defRPr/>
            </a:pPr>
            <a:fld id="{69B98B09-F6D6-423B-9CCC-F0050D6887FC}" type="slidenum">
              <a:rPr lang="es-AR"/>
              <a:pPr>
                <a:defRPr/>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F19E6C9-0CE0-4B45-B07C-5A40DC798EBB}" type="datetimeFigureOut">
              <a:rPr lang="es-AR"/>
              <a:pPr>
                <a:defRPr/>
              </a:pPr>
              <a:t>30/10/2015</a:t>
            </a:fld>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2EF38913-5405-4130-9BD7-B9E2A17CE093}" type="slidenum">
              <a:rPr lang="es-AR"/>
              <a:pPr>
                <a:defRPr/>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A4F730B-973D-45FC-8CA7-F3C69B610B94}" type="datetimeFigureOut">
              <a:rPr lang="es-AR"/>
              <a:pPr>
                <a:defRPr/>
              </a:pPr>
              <a:t>30/10/2015</a:t>
            </a:fld>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EA80093D-CC65-4DE2-9E00-B2D642CA77E7}" type="slidenum">
              <a:rPr lang="es-AR"/>
              <a:pPr>
                <a:defRPr/>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AR"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83180C1-55FF-41A9-8DD1-EB9D832F9E5F}" type="datetimeFigureOut">
              <a:rPr lang="es-AR"/>
              <a:pPr>
                <a:defRPr/>
              </a:pPr>
              <a:t>30/10/2015</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3CDF0B4-46A6-42E8-ACA3-72491ED324C2}" type="slidenum">
              <a:rPr lang="es-AR"/>
              <a:pPr>
                <a:defRPr/>
              </a:pPr>
              <a:t>‹Nº›</a:t>
            </a:fld>
            <a:endParaRPr lang="es-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3 Imagen" descr="Catula Primarial .jpg"/>
          <p:cNvPicPr>
            <a:picLocks noChangeAspect="1"/>
          </p:cNvPicPr>
          <p:nvPr/>
        </p:nvPicPr>
        <p:blipFill>
          <a:blip r:embed="rId2"/>
          <a:srcRect/>
          <a:stretch>
            <a:fillRect/>
          </a:stretch>
        </p:blipFill>
        <p:spPr bwMode="auto">
          <a:xfrm>
            <a:off x="0" y="6350"/>
            <a:ext cx="9151938" cy="6854825"/>
          </a:xfrm>
          <a:prstGeom prst="rect">
            <a:avLst/>
          </a:prstGeom>
          <a:noFill/>
          <a:ln w="9525">
            <a:noFill/>
            <a:miter lim="800000"/>
            <a:headEnd/>
            <a:tailEnd/>
          </a:ln>
        </p:spPr>
      </p:pic>
      <p:sp>
        <p:nvSpPr>
          <p:cNvPr id="15362" name="Text Box 3"/>
          <p:cNvSpPr txBox="1">
            <a:spLocks noChangeArrowheads="1"/>
          </p:cNvSpPr>
          <p:nvPr/>
        </p:nvSpPr>
        <p:spPr bwMode="auto">
          <a:xfrm>
            <a:off x="1979613" y="1341438"/>
            <a:ext cx="6913562" cy="1552575"/>
          </a:xfrm>
          <a:prstGeom prst="rect">
            <a:avLst/>
          </a:prstGeom>
          <a:noFill/>
          <a:ln w="9525">
            <a:noFill/>
            <a:round/>
            <a:headEnd/>
            <a:tailEnd/>
          </a:ln>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400" b="1">
                <a:solidFill>
                  <a:srgbClr val="0070C0"/>
                </a:solidFill>
                <a:latin typeface="Arial Unicode MS" pitchFamily="34" charset="-128"/>
                <a:ea typeface="Arial Unicode MS" pitchFamily="34" charset="-128"/>
                <a:cs typeface="Arial Unicode MS" pitchFamily="34" charset="-128"/>
              </a:rPr>
              <a:t>SISTEMATIZACIÓN / METAEVALUACIÓN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400" b="1">
                <a:solidFill>
                  <a:srgbClr val="0070C0"/>
                </a:solidFill>
                <a:latin typeface="Arial Unicode MS" pitchFamily="34" charset="-128"/>
                <a:ea typeface="Arial Unicode MS" pitchFamily="34" charset="-128"/>
                <a:cs typeface="Arial Unicode MS" pitchFamily="34" charset="-128"/>
              </a:rPr>
              <a:t>CUARTO PROCESO DE AUTOEVALUACIÓN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400" b="1">
                <a:solidFill>
                  <a:srgbClr val="0070C0"/>
                </a:solidFill>
                <a:latin typeface="Arial Unicode MS" pitchFamily="34" charset="-128"/>
                <a:ea typeface="Arial Unicode MS" pitchFamily="34" charset="-128"/>
                <a:cs typeface="Arial Unicode MS" pitchFamily="34" charset="-128"/>
              </a:rPr>
              <a:t>PROVINCIA DE CHACO</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400" b="1">
                <a:solidFill>
                  <a:srgbClr val="0070C0"/>
                </a:solidFill>
                <a:latin typeface="Arial Unicode MS" pitchFamily="34" charset="-128"/>
                <a:ea typeface="Arial Unicode MS" pitchFamily="34" charset="-128"/>
                <a:cs typeface="Arial Unicode MS" pitchFamily="34" charset="-128"/>
              </a:rPr>
              <a:t>NOVIEMBRE 2014-AGOSTO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3 Imagen" descr="1. Pagina.jpg"/>
          <p:cNvPicPr>
            <a:picLocks noChangeAspect="1"/>
          </p:cNvPicPr>
          <p:nvPr/>
        </p:nvPicPr>
        <p:blipFill>
          <a:blip r:embed="rId2"/>
          <a:srcRect/>
          <a:stretch>
            <a:fillRect/>
          </a:stretch>
        </p:blipFill>
        <p:spPr bwMode="auto">
          <a:xfrm>
            <a:off x="0" y="576263"/>
            <a:ext cx="3359150" cy="633412"/>
          </a:xfrm>
          <a:prstGeom prst="rect">
            <a:avLst/>
          </a:prstGeom>
          <a:noFill/>
          <a:ln w="9525">
            <a:noFill/>
            <a:miter lim="800000"/>
            <a:headEnd/>
            <a:tailEnd/>
          </a:ln>
        </p:spPr>
      </p:pic>
      <p:sp>
        <p:nvSpPr>
          <p:cNvPr id="25602" name="4 CuadroTexto"/>
          <p:cNvSpPr txBox="1">
            <a:spLocks noChangeArrowheads="1"/>
          </p:cNvSpPr>
          <p:nvPr/>
        </p:nvSpPr>
        <p:spPr bwMode="auto">
          <a:xfrm>
            <a:off x="428625" y="2000250"/>
            <a:ext cx="8286750" cy="369888"/>
          </a:xfrm>
          <a:prstGeom prst="rect">
            <a:avLst/>
          </a:prstGeom>
          <a:noFill/>
          <a:ln w="9525">
            <a:noFill/>
            <a:miter lim="800000"/>
            <a:headEnd/>
            <a:tailEnd/>
          </a:ln>
        </p:spPr>
        <p:txBody>
          <a:bodyPr>
            <a:spAutoFit/>
          </a:bodyPr>
          <a:lstStyle/>
          <a:p>
            <a:endParaRPr lang="es-AR" altLang="es-AR">
              <a:latin typeface="Calibri" pitchFamily="34" charset="0"/>
            </a:endParaRPr>
          </a:p>
        </p:txBody>
      </p:sp>
      <p:sp>
        <p:nvSpPr>
          <p:cNvPr id="25603" name="Text Box 2"/>
          <p:cNvSpPr txBox="1">
            <a:spLocks noChangeArrowheads="1"/>
          </p:cNvSpPr>
          <p:nvPr/>
        </p:nvSpPr>
        <p:spPr bwMode="auto">
          <a:xfrm>
            <a:off x="3276600" y="222250"/>
            <a:ext cx="5616575" cy="1201738"/>
          </a:xfrm>
          <a:prstGeom prst="rect">
            <a:avLst/>
          </a:prstGeom>
          <a:noFill/>
          <a:ln w="9525">
            <a:noFill/>
            <a:round/>
            <a:headEnd/>
            <a:tailEnd/>
          </a:ln>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400" b="1">
                <a:latin typeface="Arial Unicode MS" pitchFamily="34" charset="-128"/>
                <a:ea typeface="Arial Unicode MS" pitchFamily="34" charset="-128"/>
                <a:cs typeface="Arial Unicode MS" pitchFamily="34" charset="-128"/>
              </a:rPr>
              <a:t>PRINCIPALES ACCIONES REALIZADAS DURANTE EL PROCESO APLICATIVO 2014-15 (2)</a:t>
            </a:r>
          </a:p>
        </p:txBody>
      </p:sp>
      <p:graphicFrame>
        <p:nvGraphicFramePr>
          <p:cNvPr id="10" name="Group 54"/>
          <p:cNvGraphicFramePr>
            <a:graphicFrameLocks noGrp="1"/>
          </p:cNvGraphicFramePr>
          <p:nvPr/>
        </p:nvGraphicFramePr>
        <p:xfrm>
          <a:off x="323850" y="1608138"/>
          <a:ext cx="8499475" cy="5021262"/>
        </p:xfrm>
        <a:graphic>
          <a:graphicData uri="http://schemas.openxmlformats.org/drawingml/2006/table">
            <a:tbl>
              <a:tblPr/>
              <a:tblGrid>
                <a:gridCol w="2303463"/>
                <a:gridCol w="6196012"/>
              </a:tblGrid>
              <a:tr h="236538">
                <a:tc>
                  <a:txBody>
                    <a:bodyPr/>
                    <a:lstStyle/>
                    <a:p>
                      <a:pPr marL="0" marR="0" lvl="0" indent="0" algn="ctr" defTabSz="449263" rtl="0" eaLnBrk="1" fontAlgn="base" latinLnBrk="0" hangingPunct="1">
                        <a:lnSpc>
                          <a:spcPct val="87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400" b="1"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MES</a:t>
                      </a:r>
                      <a:endParaRPr kumimoji="0" lang="es-AR" altLang="es-AR" sz="2400" b="1" i="0" u="none" strike="noStrike" cap="none" normalizeH="0" baseline="0" dirty="0" smtClean="0">
                        <a:ln>
                          <a:noFill/>
                        </a:ln>
                        <a:solidFill>
                          <a:srgbClr val="FFFFFF"/>
                        </a:solidFill>
                        <a:effectLst/>
                        <a:latin typeface="Arial Unicode MS" pitchFamily="34" charset="-128"/>
                        <a:ea typeface="Arial Unicode MS" pitchFamily="34" charset="-128"/>
                        <a:cs typeface="Arial Unicode MS" pitchFamily="34" charset="-128"/>
                      </a:endParaRPr>
                    </a:p>
                  </a:txBody>
                  <a:tcPr marL="90000" marR="90000" marT="101201" marB="46803"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49263" rtl="0" eaLnBrk="1" fontAlgn="base" latinLnBrk="0" hangingPunct="1">
                        <a:lnSpc>
                          <a:spcPct val="87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400" b="1"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ACTIVIDADES</a:t>
                      </a:r>
                      <a:endParaRPr kumimoji="0" lang="es-AR" altLang="es-AR" sz="2400" b="1" i="0" u="none" strike="noStrike" cap="none" normalizeH="0" baseline="0" smtClean="0">
                        <a:ln>
                          <a:noFill/>
                        </a:ln>
                        <a:solidFill>
                          <a:srgbClr val="FFFFFF"/>
                        </a:solidFill>
                        <a:effectLst/>
                        <a:latin typeface="Arial Unicode MS" pitchFamily="34" charset="-128"/>
                        <a:ea typeface="Arial Unicode MS" pitchFamily="34" charset="-128"/>
                        <a:cs typeface="Arial Unicode MS" pitchFamily="34" charset="-128"/>
                      </a:endParaRPr>
                    </a:p>
                  </a:txBody>
                  <a:tcPr marL="90000" marR="90000" marT="101201" marB="46803"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4E9E9"/>
                    </a:solidFill>
                  </a:tcPr>
                </a:tc>
              </a:tr>
              <a:tr h="1416050">
                <a:tc>
                  <a:txBody>
                    <a:bodyPr/>
                    <a:lstStyle/>
                    <a:p>
                      <a:pPr marL="0" marR="0" lvl="0" indent="0" algn="ctr" defTabSz="449263" rtl="0" eaLnBrk="1" fontAlgn="base" latinLnBrk="0" hangingPunct="1">
                        <a:lnSpc>
                          <a:spcPct val="87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AR" altLang="es-AR" sz="2400" b="1"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endParaRPr>
                    </a:p>
                    <a:p>
                      <a:pPr marL="0" marR="0" lvl="0" indent="0" algn="ctr" defTabSz="449263" rtl="0" eaLnBrk="1" fontAlgn="base" latinLnBrk="0" hangingPunct="1">
                        <a:lnSpc>
                          <a:spcPct val="87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400" b="1"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Octubre 2015</a:t>
                      </a:r>
                    </a:p>
                  </a:txBody>
                  <a:tcPr marL="90000" marR="90000" marT="96124" marB="46803"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49263" rtl="0" eaLnBrk="1" fontAlgn="base" latinLnBrk="0" hangingPunct="1">
                        <a:lnSpc>
                          <a:spcPct val="87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2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Inicio de los contactos interinstitucionales. </a:t>
                      </a:r>
                    </a:p>
                    <a:p>
                      <a:pPr marL="0" marR="0" lvl="0" indent="0" algn="ctr" defTabSz="449263" rtl="0" eaLnBrk="1" fontAlgn="base" latinLnBrk="0" hangingPunct="1">
                        <a:lnSpc>
                          <a:spcPct val="87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2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Conformación del Equipo Técnico Provincial conformado por un Referente Provincial y el Equipo de Formadores de Plan Nacional de Formación Permanente Nuestra Escuela, contacto con escuelas secundarias, organización del lanzamiento.</a:t>
                      </a:r>
                    </a:p>
                  </a:txBody>
                  <a:tcPr marL="90000" marR="90000" marT="96124" marB="46803"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4E9E9"/>
                    </a:solidFill>
                  </a:tcPr>
                </a:tc>
              </a:tr>
              <a:tr h="2370138">
                <a:tc>
                  <a:txBody>
                    <a:bodyPr/>
                    <a:lstStyle/>
                    <a:p>
                      <a:pPr marL="0" marR="0" lvl="0" indent="0" algn="ctr" defTabSz="449263" rtl="0" eaLnBrk="1" fontAlgn="base" latinLnBrk="0" hangingPunct="1">
                        <a:lnSpc>
                          <a:spcPct val="87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AR" altLang="es-AR" sz="2400" b="1"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endParaRPr>
                    </a:p>
                    <a:p>
                      <a:pPr marL="0" marR="0" lvl="0" indent="0" algn="ctr" defTabSz="449263" rtl="0" eaLnBrk="1" fontAlgn="base" latinLnBrk="0" hangingPunct="1">
                        <a:lnSpc>
                          <a:spcPct val="87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400" b="1"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Noviembre – Diciembre 2014</a:t>
                      </a:r>
                    </a:p>
                  </a:txBody>
                  <a:tcPr marL="90000" marR="90000" marT="96124" marB="46803"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49263" rtl="0" eaLnBrk="0" fontAlgn="base" latinLnBrk="0" hangingPunct="0">
                        <a:lnSpc>
                          <a:spcPct val="87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2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Jornada de lanzamiento y capacitación.</a:t>
                      </a:r>
                    </a:p>
                    <a:p>
                      <a:pPr marL="0" marR="0" lvl="0" indent="0" algn="ctr" defTabSz="449263" rtl="0" eaLnBrk="0" fontAlgn="base" latinLnBrk="0" hangingPunct="0">
                        <a:lnSpc>
                          <a:spcPct val="87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2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Sensibilización en las escuelas, constitución de Grupos Promotores (GP) y diseño de cronograma de trabajo. </a:t>
                      </a:r>
                    </a:p>
                    <a:p>
                      <a:pPr marL="0" marR="0" lvl="0" indent="0" algn="ctr" defTabSz="449263" rtl="0" eaLnBrk="0" fontAlgn="base" latinLnBrk="0" hangingPunct="0">
                        <a:lnSpc>
                          <a:spcPct val="87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2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Entrega de cuestionarios impresos para aplicación off-line.</a:t>
                      </a:r>
                    </a:p>
                  </a:txBody>
                  <a:tcPr marL="90000" marR="90000" marT="96124" marB="46803"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4E9E9"/>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3 Imagen" descr="1. Pagina.jpg"/>
          <p:cNvPicPr>
            <a:picLocks noChangeAspect="1"/>
          </p:cNvPicPr>
          <p:nvPr/>
        </p:nvPicPr>
        <p:blipFill>
          <a:blip r:embed="rId2"/>
          <a:srcRect/>
          <a:stretch>
            <a:fillRect/>
          </a:stretch>
        </p:blipFill>
        <p:spPr bwMode="auto">
          <a:xfrm>
            <a:off x="0" y="404813"/>
            <a:ext cx="3359150" cy="633412"/>
          </a:xfrm>
          <a:prstGeom prst="rect">
            <a:avLst/>
          </a:prstGeom>
          <a:noFill/>
          <a:ln w="9525">
            <a:noFill/>
            <a:miter lim="800000"/>
            <a:headEnd/>
            <a:tailEnd/>
          </a:ln>
        </p:spPr>
      </p:pic>
      <p:sp>
        <p:nvSpPr>
          <p:cNvPr id="26626" name="4 CuadroTexto"/>
          <p:cNvSpPr txBox="1">
            <a:spLocks noChangeArrowheads="1"/>
          </p:cNvSpPr>
          <p:nvPr/>
        </p:nvSpPr>
        <p:spPr bwMode="auto">
          <a:xfrm>
            <a:off x="428625" y="2000250"/>
            <a:ext cx="8286750" cy="369888"/>
          </a:xfrm>
          <a:prstGeom prst="rect">
            <a:avLst/>
          </a:prstGeom>
          <a:noFill/>
          <a:ln w="9525">
            <a:noFill/>
            <a:miter lim="800000"/>
            <a:headEnd/>
            <a:tailEnd/>
          </a:ln>
        </p:spPr>
        <p:txBody>
          <a:bodyPr>
            <a:spAutoFit/>
          </a:bodyPr>
          <a:lstStyle/>
          <a:p>
            <a:endParaRPr lang="es-AR" altLang="es-AR">
              <a:latin typeface="Calibri" pitchFamily="34" charset="0"/>
            </a:endParaRPr>
          </a:p>
        </p:txBody>
      </p:sp>
      <p:sp>
        <p:nvSpPr>
          <p:cNvPr id="26627" name="Text Box 2"/>
          <p:cNvSpPr txBox="1">
            <a:spLocks noChangeArrowheads="1"/>
          </p:cNvSpPr>
          <p:nvPr/>
        </p:nvSpPr>
        <p:spPr bwMode="auto">
          <a:xfrm>
            <a:off x="3276600" y="222250"/>
            <a:ext cx="5616575" cy="1201738"/>
          </a:xfrm>
          <a:prstGeom prst="rect">
            <a:avLst/>
          </a:prstGeom>
          <a:noFill/>
          <a:ln w="9525">
            <a:noFill/>
            <a:round/>
            <a:headEnd/>
            <a:tailEnd/>
          </a:ln>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400" b="1">
                <a:latin typeface="Arial Unicode MS" pitchFamily="34" charset="-128"/>
                <a:ea typeface="Arial Unicode MS" pitchFamily="34" charset="-128"/>
                <a:cs typeface="Arial Unicode MS" pitchFamily="34" charset="-128"/>
              </a:rPr>
              <a:t>PRINCIPALES ACCIONES REALIZADAS DURANTE EL PROCESO APLICATIVO 2014-15 (3)</a:t>
            </a:r>
          </a:p>
        </p:txBody>
      </p:sp>
      <p:graphicFrame>
        <p:nvGraphicFramePr>
          <p:cNvPr id="6" name="Group 23"/>
          <p:cNvGraphicFramePr>
            <a:graphicFrameLocks noGrp="1"/>
          </p:cNvGraphicFramePr>
          <p:nvPr/>
        </p:nvGraphicFramePr>
        <p:xfrm>
          <a:off x="395288" y="1557338"/>
          <a:ext cx="8353425" cy="4576762"/>
        </p:xfrm>
        <a:graphic>
          <a:graphicData uri="http://schemas.openxmlformats.org/drawingml/2006/table">
            <a:tbl>
              <a:tblPr/>
              <a:tblGrid>
                <a:gridCol w="2087562"/>
                <a:gridCol w="6265863"/>
              </a:tblGrid>
              <a:tr h="571500">
                <a:tc>
                  <a:txBody>
                    <a:bodyPr/>
                    <a:lstStyle/>
                    <a:p>
                      <a:pPr marL="0" marR="0" lvl="0" indent="0" algn="ctr" defTabSz="449263" rtl="0" eaLnBrk="1" fontAlgn="base" latinLnBrk="0" hangingPunct="1">
                        <a:lnSpc>
                          <a:spcPct val="87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200" b="1"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MES</a:t>
                      </a:r>
                      <a:endParaRPr kumimoji="0" lang="es-AR" altLang="es-AR" sz="2200" b="1" i="0" u="none" strike="noStrike" cap="none" normalizeH="0" baseline="0" dirty="0" smtClean="0">
                        <a:ln>
                          <a:noFill/>
                        </a:ln>
                        <a:solidFill>
                          <a:srgbClr val="FFFFFF"/>
                        </a:solidFill>
                        <a:effectLst/>
                        <a:latin typeface="Arial Unicode MS" pitchFamily="34" charset="-128"/>
                        <a:ea typeface="Arial Unicode MS" pitchFamily="34" charset="-128"/>
                        <a:cs typeface="Arial Unicode MS" pitchFamily="34" charset="-128"/>
                      </a:endParaRPr>
                    </a:p>
                  </a:txBody>
                  <a:tcPr marL="90000" marR="90000" marT="101197"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49263" rtl="0" eaLnBrk="1" fontAlgn="base" latinLnBrk="0" hangingPunct="1">
                        <a:lnSpc>
                          <a:spcPct val="87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200" b="1"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ACTIVIDADES </a:t>
                      </a:r>
                    </a:p>
                    <a:p>
                      <a:pPr marL="0" marR="0" lvl="0" indent="0" algn="ctr" defTabSz="449263" rtl="0" eaLnBrk="1" fontAlgn="base" latinLnBrk="0" hangingPunct="1">
                        <a:lnSpc>
                          <a:spcPct val="87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AR" altLang="es-AR" sz="1000" b="1" i="0" u="none" strike="noStrike" cap="none" normalizeH="0" baseline="0" smtClean="0">
                        <a:ln>
                          <a:noFill/>
                        </a:ln>
                        <a:solidFill>
                          <a:srgbClr val="FFFFFF"/>
                        </a:solidFill>
                        <a:effectLst/>
                        <a:latin typeface="Arial Unicode MS" pitchFamily="34" charset="-128"/>
                        <a:ea typeface="Arial Unicode MS" pitchFamily="34" charset="-128"/>
                        <a:cs typeface="Arial Unicode MS" pitchFamily="34" charset="-128"/>
                      </a:endParaRPr>
                    </a:p>
                  </a:txBody>
                  <a:tcPr marL="90000" marR="90000" marT="101197"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4E9E9"/>
                    </a:solidFill>
                  </a:tcPr>
                </a:tc>
              </a:tr>
              <a:tr h="1204913">
                <a:tc>
                  <a:txBody>
                    <a:bodyPr/>
                    <a:lstStyle/>
                    <a:p>
                      <a:pPr marL="0" marR="0" lvl="0" indent="0" algn="ctr" defTabSz="449263" rtl="0" eaLnBrk="1" fontAlgn="base" latinLnBrk="0" hangingPunct="1">
                        <a:lnSpc>
                          <a:spcPct val="87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000" b="1"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Marzo 2015- junio 2015</a:t>
                      </a:r>
                    </a:p>
                  </a:txBody>
                  <a:tcPr marL="90000" marR="90000" marT="101197"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4E9E9"/>
                    </a:solidFill>
                  </a:tcPr>
                </a:tc>
                <a:tc>
                  <a:txBody>
                    <a:bodyPr/>
                    <a:lstStyle/>
                    <a:p>
                      <a:pPr marL="323850" marR="0" lvl="0" indent="-320675" algn="ctr" defTabSz="449263" rtl="0" eaLnBrk="0" fontAlgn="base" latinLnBrk="0" hangingPunct="0">
                        <a:lnSpc>
                          <a:spcPct val="87000"/>
                        </a:lnSpc>
                        <a:spcBef>
                          <a:spcPct val="0"/>
                        </a:spcBef>
                        <a:spcAft>
                          <a:spcPct val="0"/>
                        </a:spcAft>
                        <a:buClrTx/>
                        <a:buSzTx/>
                        <a:buFontTx/>
                        <a:buNone/>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r>
                        <a:rPr kumimoji="0" lang="es-AR" altLang="es-AR" sz="20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Visitas a las escuelas y acompañamiento de los Formadores de Plan Nacional de Formación Permanente. </a:t>
                      </a:r>
                    </a:p>
                    <a:p>
                      <a:pPr marL="323850" marR="0" lvl="0" indent="-320675" algn="ctr" defTabSz="449263" rtl="0" eaLnBrk="0" fontAlgn="base" latinLnBrk="0" hangingPunct="0">
                        <a:lnSpc>
                          <a:spcPct val="87000"/>
                        </a:lnSpc>
                        <a:spcBef>
                          <a:spcPct val="0"/>
                        </a:spcBef>
                        <a:spcAft>
                          <a:spcPct val="0"/>
                        </a:spcAft>
                        <a:buClrTx/>
                        <a:buSzTx/>
                        <a:buFontTx/>
                        <a:buNone/>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r>
                        <a:rPr kumimoji="0" lang="es-AR" altLang="es-AR" sz="20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Aplicación de los instrumentos por parte de las</a:t>
                      </a:r>
                    </a:p>
                    <a:p>
                      <a:pPr marL="323850" marR="0" lvl="0" indent="-320675" algn="ctr" defTabSz="449263" rtl="0" eaLnBrk="0" fontAlgn="base" latinLnBrk="0" hangingPunct="0">
                        <a:lnSpc>
                          <a:spcPct val="87000"/>
                        </a:lnSpc>
                        <a:spcBef>
                          <a:spcPct val="0"/>
                        </a:spcBef>
                        <a:spcAft>
                          <a:spcPct val="0"/>
                        </a:spcAft>
                        <a:buClrTx/>
                        <a:buSzTx/>
                        <a:buFontTx/>
                        <a:buNone/>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r>
                        <a:rPr kumimoji="0" lang="es-AR" altLang="es-AR" sz="20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escuelas.</a:t>
                      </a:r>
                    </a:p>
                    <a:p>
                      <a:pPr marL="323850" marR="0" lvl="0" indent="-320675" algn="ctr" defTabSz="449263" rtl="0" eaLnBrk="0" fontAlgn="base" latinLnBrk="0" hangingPunct="0">
                        <a:lnSpc>
                          <a:spcPct val="87000"/>
                        </a:lnSpc>
                        <a:spcBef>
                          <a:spcPct val="0"/>
                        </a:spcBef>
                        <a:spcAft>
                          <a:spcPct val="0"/>
                        </a:spcAft>
                        <a:buClrTx/>
                        <a:buSzTx/>
                        <a:buFontTx/>
                        <a:buNone/>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endParaRPr kumimoji="0" lang="es-AR" altLang="es-AR" sz="20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endParaRPr>
                    </a:p>
                  </a:txBody>
                  <a:tcPr marL="90000" marR="90000" marT="9792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4E9E9"/>
                    </a:solidFill>
                  </a:tcPr>
                </a:tc>
              </a:tr>
              <a:tr h="1204913">
                <a:tc>
                  <a:txBody>
                    <a:bodyPr/>
                    <a:lstStyle/>
                    <a:p>
                      <a:pPr marL="0" marR="0" lvl="0" indent="0" algn="ctr" defTabSz="449263" rtl="0" eaLnBrk="1" fontAlgn="base" latinLnBrk="0" hangingPunct="1">
                        <a:lnSpc>
                          <a:spcPct val="87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000" b="1"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Julio –Agosto 2015</a:t>
                      </a:r>
                    </a:p>
                  </a:txBody>
                  <a:tcPr marL="90000" marR="90000" marT="101197"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4E9E9"/>
                    </a:solidFill>
                  </a:tcPr>
                </a:tc>
                <a:tc>
                  <a:txBody>
                    <a:bodyPr/>
                    <a:lstStyle/>
                    <a:p>
                      <a:pPr marL="323850" marR="0" lvl="0" indent="-320675" algn="ctr" defTabSz="449263" rtl="0" eaLnBrk="1" fontAlgn="base" latinLnBrk="0" hangingPunct="1">
                        <a:lnSpc>
                          <a:spcPct val="87000"/>
                        </a:lnSpc>
                        <a:spcBef>
                          <a:spcPct val="0"/>
                        </a:spcBef>
                        <a:spcAft>
                          <a:spcPct val="0"/>
                        </a:spcAft>
                        <a:buClrTx/>
                        <a:buSzTx/>
                        <a:buFontTx/>
                        <a:buNone/>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r>
                        <a:rPr kumimoji="0" lang="es-AR" altLang="es-AR" sz="20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a:t>
                      </a:r>
                    </a:p>
                    <a:p>
                      <a:pPr marL="323850" marR="0" lvl="0" indent="-320675" algn="ctr" defTabSz="449263" rtl="0" eaLnBrk="1" fontAlgn="base" latinLnBrk="0" hangingPunct="1">
                        <a:lnSpc>
                          <a:spcPct val="87000"/>
                        </a:lnSpc>
                        <a:spcBef>
                          <a:spcPct val="0"/>
                        </a:spcBef>
                        <a:spcAft>
                          <a:spcPct val="0"/>
                        </a:spcAft>
                        <a:buClrTx/>
                        <a:buSzTx/>
                        <a:buFontTx/>
                        <a:buNone/>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r>
                        <a:rPr kumimoji="0" lang="es-AR" altLang="es-AR" sz="20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Informe de Sistematización / </a:t>
                      </a:r>
                      <a:r>
                        <a:rPr kumimoji="0" lang="es-AR" altLang="es-AR" sz="2000" b="0" i="0" u="none" strike="noStrike" cap="none" normalizeH="0" baseline="0" dirty="0" err="1" smtClean="0">
                          <a:ln>
                            <a:noFill/>
                          </a:ln>
                          <a:solidFill>
                            <a:srgbClr val="000000"/>
                          </a:solidFill>
                          <a:effectLst/>
                          <a:latin typeface="Arial Unicode MS" pitchFamily="34" charset="-128"/>
                          <a:ea typeface="Arial Unicode MS" pitchFamily="34" charset="-128"/>
                          <a:cs typeface="Arial Unicode MS" pitchFamily="34" charset="-128"/>
                        </a:rPr>
                        <a:t>Metaevaluación</a:t>
                      </a:r>
                      <a:r>
                        <a:rPr kumimoji="0" lang="es-AR" altLang="es-AR" sz="20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a:t>
                      </a:r>
                    </a:p>
                    <a:p>
                      <a:pPr marL="323850" marR="0" lvl="0" indent="-320675" algn="ctr" defTabSz="449263" rtl="0" eaLnBrk="1" fontAlgn="base" latinLnBrk="0" hangingPunct="1">
                        <a:lnSpc>
                          <a:spcPct val="87000"/>
                        </a:lnSpc>
                        <a:spcBef>
                          <a:spcPct val="0"/>
                        </a:spcBef>
                        <a:spcAft>
                          <a:spcPct val="0"/>
                        </a:spcAft>
                        <a:buClrTx/>
                        <a:buSzTx/>
                        <a:buFontTx/>
                        <a:buNone/>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r>
                        <a:rPr kumimoji="0" lang="es-AR" altLang="es-AR" sz="20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(en base a 19 Planes de Acción e Instrumentos 10). </a:t>
                      </a:r>
                    </a:p>
                    <a:p>
                      <a:pPr marL="323850" marR="0" lvl="0" indent="-320675" algn="ctr" defTabSz="449263" rtl="0" eaLnBrk="1" fontAlgn="base" latinLnBrk="0" hangingPunct="1">
                        <a:lnSpc>
                          <a:spcPct val="87000"/>
                        </a:lnSpc>
                        <a:spcBef>
                          <a:spcPct val="0"/>
                        </a:spcBef>
                        <a:spcAft>
                          <a:spcPct val="0"/>
                        </a:spcAft>
                        <a:buClrTx/>
                        <a:buSzTx/>
                        <a:buFontTx/>
                        <a:buNone/>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r>
                        <a:rPr kumimoji="0" lang="es-AR" altLang="es-AR" sz="20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a:t>
                      </a:r>
                    </a:p>
                  </a:txBody>
                  <a:tcPr marL="90000" marR="90000" marT="9792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4E9E9"/>
                    </a:solidFill>
                  </a:tcPr>
                </a:tc>
              </a:tr>
              <a:tr h="1065213">
                <a:tc>
                  <a:txBody>
                    <a:bodyPr/>
                    <a:lstStyle/>
                    <a:p>
                      <a:pPr marL="0" marR="0" lvl="0" indent="0" algn="ctr" defTabSz="449263" rtl="0" eaLnBrk="1" fontAlgn="base" latinLnBrk="0" hangingPunct="1">
                        <a:lnSpc>
                          <a:spcPct val="87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000" b="1"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Septiembre 2015</a:t>
                      </a:r>
                    </a:p>
                  </a:txBody>
                  <a:tcPr marL="90000" marR="90000" marT="101197"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4E9E9"/>
                    </a:solidFill>
                  </a:tcPr>
                </a:tc>
                <a:tc>
                  <a:txBody>
                    <a:bodyPr/>
                    <a:lstStyle/>
                    <a:p>
                      <a:pPr marL="323850" marR="0" lvl="0" indent="-320675" algn="ctr" defTabSz="449263" rtl="0" eaLnBrk="1" fontAlgn="base" latinLnBrk="0" hangingPunct="1">
                        <a:lnSpc>
                          <a:spcPct val="87000"/>
                        </a:lnSpc>
                        <a:spcBef>
                          <a:spcPct val="0"/>
                        </a:spcBef>
                        <a:spcAft>
                          <a:spcPct val="0"/>
                        </a:spcAft>
                        <a:buClrTx/>
                        <a:buSzTx/>
                        <a:buFontTx/>
                        <a:buNone/>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r>
                        <a:rPr kumimoji="0" lang="es-AR" altLang="es-AR" sz="20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Taller de Cierre </a:t>
                      </a:r>
                    </a:p>
                  </a:txBody>
                  <a:tcPr marL="90000" marR="90000" marT="9792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4E9E9"/>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3 Imagen" descr="1. Pagina.jpg"/>
          <p:cNvPicPr>
            <a:picLocks noChangeAspect="1"/>
          </p:cNvPicPr>
          <p:nvPr/>
        </p:nvPicPr>
        <p:blipFill>
          <a:blip r:embed="rId2"/>
          <a:srcRect/>
          <a:stretch>
            <a:fillRect/>
          </a:stretch>
        </p:blipFill>
        <p:spPr bwMode="auto">
          <a:xfrm>
            <a:off x="0" y="635000"/>
            <a:ext cx="3359150" cy="633413"/>
          </a:xfrm>
          <a:prstGeom prst="rect">
            <a:avLst/>
          </a:prstGeom>
          <a:noFill/>
          <a:ln w="9525">
            <a:noFill/>
            <a:miter lim="800000"/>
            <a:headEnd/>
            <a:tailEnd/>
          </a:ln>
        </p:spPr>
      </p:pic>
      <p:sp>
        <p:nvSpPr>
          <p:cNvPr id="27650" name="4 CuadroTexto"/>
          <p:cNvSpPr txBox="1">
            <a:spLocks noChangeArrowheads="1"/>
          </p:cNvSpPr>
          <p:nvPr/>
        </p:nvSpPr>
        <p:spPr bwMode="auto">
          <a:xfrm>
            <a:off x="428625" y="2000250"/>
            <a:ext cx="8286750" cy="369888"/>
          </a:xfrm>
          <a:prstGeom prst="rect">
            <a:avLst/>
          </a:prstGeom>
          <a:noFill/>
          <a:ln w="9525">
            <a:noFill/>
            <a:miter lim="800000"/>
            <a:headEnd/>
            <a:tailEnd/>
          </a:ln>
        </p:spPr>
        <p:txBody>
          <a:bodyPr>
            <a:spAutoFit/>
          </a:bodyPr>
          <a:lstStyle/>
          <a:p>
            <a:endParaRPr lang="es-AR" altLang="es-AR">
              <a:latin typeface="Calibri" pitchFamily="34" charset="0"/>
            </a:endParaRPr>
          </a:p>
        </p:txBody>
      </p:sp>
      <p:sp>
        <p:nvSpPr>
          <p:cNvPr id="27651" name="Rectangle 3"/>
          <p:cNvSpPr>
            <a:spLocks noChangeArrowheads="1"/>
          </p:cNvSpPr>
          <p:nvPr/>
        </p:nvSpPr>
        <p:spPr bwMode="auto">
          <a:xfrm>
            <a:off x="3349625" y="115888"/>
            <a:ext cx="5543550" cy="1387475"/>
          </a:xfrm>
          <a:prstGeom prst="rect">
            <a:avLst/>
          </a:prstGeom>
          <a:noFill/>
          <a:ln w="9525">
            <a:noFill/>
            <a:round/>
            <a:headEnd/>
            <a:tailEnd/>
          </a:ln>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800" b="1">
                <a:latin typeface="Arial Unicode MS" pitchFamily="34" charset="-128"/>
                <a:ea typeface="Arial Unicode MS" pitchFamily="34" charset="-128"/>
                <a:cs typeface="Arial Unicode MS" pitchFamily="34" charset="-128"/>
              </a:rPr>
              <a:t>Apreciaciones sobre el proceso general de aplicación del IACE en cada escuela </a:t>
            </a:r>
          </a:p>
        </p:txBody>
      </p:sp>
      <p:sp>
        <p:nvSpPr>
          <p:cNvPr id="27652" name="Rectangle 4"/>
          <p:cNvSpPr>
            <a:spLocks noChangeArrowheads="1"/>
          </p:cNvSpPr>
          <p:nvPr/>
        </p:nvSpPr>
        <p:spPr bwMode="auto">
          <a:xfrm>
            <a:off x="466725" y="1863725"/>
            <a:ext cx="8353425" cy="4895850"/>
          </a:xfrm>
          <a:prstGeom prst="rect">
            <a:avLst/>
          </a:prstGeom>
          <a:noFill/>
          <a:ln w="9525">
            <a:noFill/>
            <a:round/>
            <a:headEnd/>
            <a:tailEnd/>
          </a:ln>
        </p:spPr>
        <p:txBody>
          <a:bodyPr lIns="90000" tIns="46800" rIns="90000" bIns="46800">
            <a:spAutoFit/>
          </a:bodyPr>
          <a:lstStyle/>
          <a:p>
            <a:pPr marL="320675" indent="-320675" algn="just">
              <a:buClr>
                <a:srgbClr val="000000"/>
              </a:buClr>
              <a:buFont typeface="Wingdings" pitchFamily="2" charset="2"/>
              <a:buChar cha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s-AR" altLang="es-AR" sz="2400">
                <a:latin typeface="Arial Unicode MS" pitchFamily="34" charset="-128"/>
                <a:ea typeface="Arial Unicode MS" pitchFamily="34" charset="-128"/>
                <a:cs typeface="Arial Unicode MS" pitchFamily="34" charset="-128"/>
              </a:rPr>
              <a:t>El proceso de aplicación del IACE demandó un promedio de </a:t>
            </a:r>
            <a:r>
              <a:rPr lang="es-AR" altLang="es-AR" sz="2400" b="1">
                <a:latin typeface="Arial Unicode MS" pitchFamily="34" charset="-128"/>
                <a:ea typeface="Arial Unicode MS" pitchFamily="34" charset="-128"/>
                <a:cs typeface="Arial Unicode MS" pitchFamily="34" charset="-128"/>
              </a:rPr>
              <a:t>9 meses. </a:t>
            </a:r>
          </a:p>
          <a:p>
            <a:pPr marL="320675" indent="-320675" algn="just">
              <a:buClr>
                <a:srgbClr val="000000"/>
              </a:buClr>
              <a:buFont typeface="Wingdings" pitchFamily="2" charset="2"/>
              <a:buChar cha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s-AR" altLang="es-AR" sz="2400" b="1">
              <a:latin typeface="Arial Unicode MS" pitchFamily="34" charset="-128"/>
              <a:ea typeface="Arial Unicode MS" pitchFamily="34" charset="-128"/>
              <a:cs typeface="Arial Unicode MS" pitchFamily="34" charset="-128"/>
            </a:endParaRPr>
          </a:p>
          <a:p>
            <a:pPr marL="320675" indent="-320675" algn="just">
              <a:buClr>
                <a:srgbClr val="000000"/>
              </a:buClr>
              <a:buFont typeface="Wingdings" pitchFamily="2" charset="2"/>
              <a:buChar cha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s-AR" altLang="es-AR" sz="2400">
                <a:latin typeface="Arial Unicode MS" pitchFamily="34" charset="-128"/>
                <a:ea typeface="Arial Unicode MS" pitchFamily="34" charset="-128"/>
                <a:cs typeface="Arial Unicode MS" pitchFamily="34" charset="-128"/>
              </a:rPr>
              <a:t>La mayoría de las escuelas manifestó que “</a:t>
            </a:r>
            <a:r>
              <a:rPr lang="es-AR" altLang="es-AR" sz="2400" b="1">
                <a:latin typeface="Arial Unicode MS" pitchFamily="34" charset="-128"/>
                <a:ea typeface="Arial Unicode MS" pitchFamily="34" charset="-128"/>
                <a:cs typeface="Arial Unicode MS" pitchFamily="34" charset="-128"/>
              </a:rPr>
              <a:t>la aplicación del IACE no tuvo incidencia en las actividades de clase </a:t>
            </a:r>
            <a:r>
              <a:rPr lang="es-AR" altLang="es-AR" sz="2400">
                <a:latin typeface="Arial Unicode MS" pitchFamily="34" charset="-128"/>
                <a:ea typeface="Arial Unicode MS" pitchFamily="34" charset="-128"/>
                <a:cs typeface="Arial Unicode MS" pitchFamily="34" charset="-128"/>
              </a:rPr>
              <a:t>dado que se trabajó en tiempos institucionales”.</a:t>
            </a:r>
            <a:endParaRPr lang="es-ES" altLang="ja-JP" sz="2400">
              <a:latin typeface="Arial Unicode MS" pitchFamily="34" charset="-128"/>
              <a:cs typeface="Arial Unicode MS" pitchFamily="34" charset="-128"/>
            </a:endParaRPr>
          </a:p>
          <a:p>
            <a:pPr marL="320675" indent="-320675" algn="just">
              <a:buClr>
                <a:srgbClr val="000000"/>
              </a:buClr>
              <a:buFont typeface="Wingdings" pitchFamily="2" charset="2"/>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s-ES" altLang="ja-JP" sz="2400">
              <a:latin typeface="Arial Unicode MS" pitchFamily="34" charset="-128"/>
              <a:cs typeface="Arial Unicode MS" pitchFamily="34" charset="-128"/>
            </a:endParaRPr>
          </a:p>
          <a:p>
            <a:pPr marL="320675" indent="-320675" algn="just">
              <a:buClr>
                <a:srgbClr val="000000"/>
              </a:buClr>
              <a:buFont typeface="Wingdings" pitchFamily="2" charset="2"/>
              <a:buChar cha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s-AR" altLang="es-AR" sz="2400">
                <a:latin typeface="Arial Unicode MS" pitchFamily="34" charset="-128"/>
                <a:ea typeface="Arial Unicode MS" pitchFamily="34" charset="-128"/>
                <a:cs typeface="Arial Unicode MS" pitchFamily="34" charset="-128"/>
              </a:rPr>
              <a:t>Las instituciones destacaron que </a:t>
            </a:r>
            <a:r>
              <a:rPr lang="es-AR" altLang="es-AR" sz="2400" b="1">
                <a:latin typeface="Arial Unicode MS" pitchFamily="34" charset="-128"/>
                <a:ea typeface="Arial Unicode MS" pitchFamily="34" charset="-128"/>
                <a:cs typeface="Arial Unicode MS" pitchFamily="34" charset="-128"/>
              </a:rPr>
              <a:t>“el cronograma previsto se fue reajustando en función de las actividades jurisdiccionales y de cada una de las escuelas, los tiempos destinados para la aplicación del programa fueron los adecuados”. </a:t>
            </a:r>
          </a:p>
          <a:p>
            <a:pPr marL="320675" indent="-320675" algn="just">
              <a:buClr>
                <a:srgbClr val="000000"/>
              </a:buClr>
              <a:buFont typeface="Wingdings" pitchFamily="2" charset="2"/>
              <a:buChar cha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s-AR" altLang="es-AR" sz="240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3 Imagen" descr="1. Pagina.jpg"/>
          <p:cNvPicPr>
            <a:picLocks noChangeAspect="1"/>
          </p:cNvPicPr>
          <p:nvPr/>
        </p:nvPicPr>
        <p:blipFill>
          <a:blip r:embed="rId2"/>
          <a:srcRect/>
          <a:stretch>
            <a:fillRect/>
          </a:stretch>
        </p:blipFill>
        <p:spPr bwMode="auto">
          <a:xfrm>
            <a:off x="0" y="576263"/>
            <a:ext cx="3359150" cy="633412"/>
          </a:xfrm>
          <a:prstGeom prst="rect">
            <a:avLst/>
          </a:prstGeom>
          <a:noFill/>
          <a:ln w="9525">
            <a:noFill/>
            <a:miter lim="800000"/>
            <a:headEnd/>
            <a:tailEnd/>
          </a:ln>
        </p:spPr>
      </p:pic>
      <p:sp>
        <p:nvSpPr>
          <p:cNvPr id="28674" name="Rectangle 3"/>
          <p:cNvSpPr>
            <a:spLocks noChangeArrowheads="1"/>
          </p:cNvSpPr>
          <p:nvPr/>
        </p:nvSpPr>
        <p:spPr bwMode="auto">
          <a:xfrm>
            <a:off x="3635375" y="115888"/>
            <a:ext cx="5080000" cy="1295400"/>
          </a:xfrm>
          <a:prstGeom prst="rect">
            <a:avLst/>
          </a:prstGeom>
          <a:noFill/>
          <a:ln w="9525">
            <a:noFill/>
            <a:round/>
            <a:headEnd/>
            <a:tailEnd/>
          </a:ln>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600" b="1">
                <a:latin typeface="Arial Unicode MS" pitchFamily="34" charset="-128"/>
                <a:ea typeface="Arial Unicode MS" pitchFamily="34" charset="-128"/>
                <a:cs typeface="Arial Unicode MS" pitchFamily="34" charset="-128"/>
              </a:rPr>
              <a:t>Modalidad de trabajo que se adoptó para el proceso autoevaluativo</a:t>
            </a:r>
          </a:p>
        </p:txBody>
      </p:sp>
      <p:sp>
        <p:nvSpPr>
          <p:cNvPr id="28675" name="Rectangle 4"/>
          <p:cNvSpPr>
            <a:spLocks noChangeArrowheads="1"/>
          </p:cNvSpPr>
          <p:nvPr/>
        </p:nvSpPr>
        <p:spPr bwMode="auto">
          <a:xfrm>
            <a:off x="468313" y="1630363"/>
            <a:ext cx="8280400" cy="4535487"/>
          </a:xfrm>
          <a:prstGeom prst="rect">
            <a:avLst/>
          </a:prstGeom>
          <a:noFill/>
          <a:ln w="9525">
            <a:noFill/>
            <a:miter lim="800000"/>
            <a:headEnd/>
            <a:tailEnd/>
          </a:ln>
        </p:spPr>
        <p:txBody>
          <a:bodyPr lIns="90000" tIns="46800" rIns="90000" bIns="46800"/>
          <a:lstStyle/>
          <a:p>
            <a:pPr marL="320675" indent="-320675" algn="just">
              <a:buClr>
                <a:srgbClr val="000000"/>
              </a:buClr>
              <a:buFont typeface="Wingdings" pitchFamily="-112" charset="2"/>
              <a:buChar cha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s-AR" altLang="es-AR" sz="2400" dirty="0">
                <a:latin typeface="Arial Unicode MS" pitchFamily="-112" charset="0"/>
                <a:cs typeface="Arial Unicode MS" pitchFamily="-112" charset="0"/>
              </a:rPr>
              <a:t>Las escuelas optaron por diferentes </a:t>
            </a:r>
            <a:r>
              <a:rPr lang="es-AR" altLang="es-AR" sz="2400" b="1" dirty="0">
                <a:latin typeface="Arial Unicode MS" pitchFamily="-112" charset="0"/>
                <a:cs typeface="Arial Unicode MS" pitchFamily="-112" charset="0"/>
              </a:rPr>
              <a:t>modalidades de trabajo</a:t>
            </a:r>
            <a:r>
              <a:rPr lang="es-AR" altLang="es-AR" sz="2400" dirty="0">
                <a:latin typeface="Arial Unicode MS" pitchFamily="-112" charset="0"/>
                <a:cs typeface="Arial Unicode MS" pitchFamily="-112" charset="0"/>
              </a:rPr>
              <a:t>:</a:t>
            </a:r>
          </a:p>
          <a:p>
            <a:pPr marL="320675" indent="-320675" algn="just">
              <a:buClr>
                <a:srgbClr val="000000"/>
              </a:buClr>
              <a:buFont typeface="Wingdings" pitchFamily="-112" charset="2"/>
              <a:buChar cha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endParaRPr lang="es-AR" altLang="es-AR" sz="2400" dirty="0">
              <a:latin typeface="Arial Unicode MS" pitchFamily="-112" charset="0"/>
              <a:cs typeface="Arial Unicode MS" pitchFamily="-112" charset="0"/>
            </a:endParaRPr>
          </a:p>
          <a:p>
            <a:pPr marL="614363" indent="-342900" algn="just">
              <a:buClr>
                <a:srgbClr val="000000"/>
              </a:buClr>
              <a:buFontTx/>
              <a:buChar char="-"/>
              <a:tabLst>
                <a:tab pos="442913"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s-AR" altLang="es-AR" sz="2400" dirty="0">
                <a:latin typeface="Arial Unicode MS" pitchFamily="-112" charset="0"/>
                <a:cs typeface="Arial Unicode MS" pitchFamily="-112" charset="0"/>
              </a:rPr>
              <a:t>En algunas instituciones el equipo directivo fue quien convocó al Grupo Promotor seleccionando docentes comprometidos y con buena disponibilidad.</a:t>
            </a:r>
          </a:p>
          <a:p>
            <a:pPr marL="614363" indent="-342900" algn="just">
              <a:buClr>
                <a:srgbClr val="000000"/>
              </a:buClr>
              <a:buFontTx/>
              <a:buChar char="-"/>
              <a:tabLst>
                <a:tab pos="442913"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s-AR" altLang="es-AR" sz="2400" dirty="0">
                <a:latin typeface="Arial Unicode MS" pitchFamily="-112" charset="0"/>
                <a:cs typeface="Arial Unicode MS" pitchFamily="-112" charset="0"/>
              </a:rPr>
              <a:t>Se formaron grupos de trabajo. </a:t>
            </a:r>
          </a:p>
          <a:p>
            <a:pPr marL="614363" indent="-342900" algn="just">
              <a:buClr>
                <a:srgbClr val="000000"/>
              </a:buClr>
              <a:buFontTx/>
              <a:buChar char="-"/>
              <a:tabLst>
                <a:tab pos="442913"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s-AR" altLang="es-AR" sz="2400" dirty="0">
                <a:latin typeface="Arial Unicode MS" pitchFamily="-112" charset="0"/>
                <a:cs typeface="Arial Unicode MS" pitchFamily="-112" charset="0"/>
              </a:rPr>
              <a:t>Se trabajó en talleres y plenarios.</a:t>
            </a:r>
          </a:p>
          <a:p>
            <a:pPr marL="320675" indent="-320675" algn="just">
              <a:buClr>
                <a:srgbClr val="000000"/>
              </a:buCl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s-AR" altLang="es-AR" sz="2400" dirty="0">
                <a:latin typeface="Arial Unicode MS" pitchFamily="-112" charset="0"/>
                <a:cs typeface="Arial Unicode MS" pitchFamily="-112" charset="0"/>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3 Imagen" descr="1. Pagina.jpg"/>
          <p:cNvPicPr>
            <a:picLocks noChangeAspect="1"/>
          </p:cNvPicPr>
          <p:nvPr/>
        </p:nvPicPr>
        <p:blipFill>
          <a:blip r:embed="rId2"/>
          <a:srcRect/>
          <a:stretch>
            <a:fillRect/>
          </a:stretch>
        </p:blipFill>
        <p:spPr bwMode="auto">
          <a:xfrm>
            <a:off x="0" y="404813"/>
            <a:ext cx="3359150" cy="804862"/>
          </a:xfrm>
          <a:prstGeom prst="rect">
            <a:avLst/>
          </a:prstGeom>
          <a:noFill/>
          <a:ln w="9525">
            <a:noFill/>
            <a:miter lim="800000"/>
            <a:headEnd/>
            <a:tailEnd/>
          </a:ln>
        </p:spPr>
      </p:pic>
      <p:sp>
        <p:nvSpPr>
          <p:cNvPr id="29698" name="4 CuadroTexto"/>
          <p:cNvSpPr txBox="1">
            <a:spLocks noChangeArrowheads="1"/>
          </p:cNvSpPr>
          <p:nvPr/>
        </p:nvSpPr>
        <p:spPr bwMode="auto">
          <a:xfrm>
            <a:off x="428625" y="2000250"/>
            <a:ext cx="8286750" cy="369888"/>
          </a:xfrm>
          <a:prstGeom prst="rect">
            <a:avLst/>
          </a:prstGeom>
          <a:noFill/>
          <a:ln w="9525">
            <a:noFill/>
            <a:miter lim="800000"/>
            <a:headEnd/>
            <a:tailEnd/>
          </a:ln>
        </p:spPr>
        <p:txBody>
          <a:bodyPr>
            <a:spAutoFit/>
          </a:bodyPr>
          <a:lstStyle/>
          <a:p>
            <a:endParaRPr lang="es-AR" altLang="es-AR">
              <a:latin typeface="Calibri" pitchFamily="34" charset="0"/>
            </a:endParaRPr>
          </a:p>
        </p:txBody>
      </p:sp>
      <p:sp>
        <p:nvSpPr>
          <p:cNvPr id="29699" name="Rectangle 3"/>
          <p:cNvSpPr>
            <a:spLocks noChangeArrowheads="1"/>
          </p:cNvSpPr>
          <p:nvPr/>
        </p:nvSpPr>
        <p:spPr bwMode="auto">
          <a:xfrm>
            <a:off x="3348038" y="115888"/>
            <a:ext cx="5688012" cy="1387475"/>
          </a:xfrm>
          <a:prstGeom prst="rect">
            <a:avLst/>
          </a:prstGeom>
          <a:noFill/>
          <a:ln w="9525">
            <a:noFill/>
            <a:round/>
            <a:headEnd/>
            <a:tailEnd/>
          </a:ln>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800" b="1">
                <a:latin typeface="Arial Unicode MS" pitchFamily="34" charset="-128"/>
                <a:ea typeface="Arial Unicode MS" pitchFamily="34" charset="-128"/>
                <a:cs typeface="Arial Unicode MS" pitchFamily="34" charset="-128"/>
              </a:rPr>
              <a:t>Percepción sobre la utilidad y relevancia de los diferentes Instrumentos  </a:t>
            </a:r>
          </a:p>
        </p:txBody>
      </p:sp>
      <p:sp>
        <p:nvSpPr>
          <p:cNvPr id="29700" name="Rectangle 4"/>
          <p:cNvSpPr>
            <a:spLocks noChangeArrowheads="1"/>
          </p:cNvSpPr>
          <p:nvPr/>
        </p:nvSpPr>
        <p:spPr bwMode="auto">
          <a:xfrm>
            <a:off x="395288" y="1557338"/>
            <a:ext cx="8497887" cy="5300662"/>
          </a:xfrm>
          <a:prstGeom prst="rect">
            <a:avLst/>
          </a:prstGeom>
          <a:noFill/>
          <a:ln w="9525">
            <a:noFill/>
            <a:round/>
            <a:headEnd/>
            <a:tailEnd/>
          </a:ln>
        </p:spPr>
        <p:txBody>
          <a:bodyPr lIns="90000" tIns="46800" rIns="90000" bIns="46800"/>
          <a:lstStyle/>
          <a:p>
            <a:pPr marL="320675" indent="-320675" algn="just">
              <a:buClr>
                <a:srgbClr val="000000"/>
              </a:buClr>
              <a:buFont typeface="Wingdings" pitchFamily="2" charset="2"/>
              <a:buChar char="Ø"/>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s-AR" altLang="es-AR" sz="2400">
                <a:latin typeface="Arial Unicode MS" pitchFamily="34" charset="-128"/>
                <a:ea typeface="Arial Unicode MS" pitchFamily="34" charset="-128"/>
                <a:cs typeface="Arial Unicode MS" pitchFamily="34" charset="-128"/>
              </a:rPr>
              <a:t>El total de las escuelas manifestó </a:t>
            </a:r>
            <a:r>
              <a:rPr lang="es-AR" sz="2400">
                <a:latin typeface="Calibri" pitchFamily="34" charset="0"/>
              </a:rPr>
              <a:t> </a:t>
            </a:r>
            <a:r>
              <a:rPr lang="es-AR" sz="2400" b="1">
                <a:latin typeface="Calibri" pitchFamily="34" charset="0"/>
              </a:rPr>
              <a:t>“</a:t>
            </a:r>
            <a:r>
              <a:rPr lang="es-AR" sz="2400">
                <a:latin typeface="Arial Unicode MS" pitchFamily="34" charset="-128"/>
                <a:ea typeface="Arial Unicode MS" pitchFamily="34" charset="-128"/>
                <a:cs typeface="Arial Unicode MS" pitchFamily="34" charset="-128"/>
              </a:rPr>
              <a:t>la  utilidad  y relevancia de la información recabada con la aplicación de los instrumentos. Permitió un alto grado de análisis y reflexión en el colectivo docente sobre las prácticas pedagógicas, falencias, debilidades, reformulación de vínculos con la comunidad y las familias de los estudiantes”.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3 Imagen" descr="1. Pagina.jpg"/>
          <p:cNvPicPr>
            <a:picLocks noChangeAspect="1"/>
          </p:cNvPicPr>
          <p:nvPr/>
        </p:nvPicPr>
        <p:blipFill>
          <a:blip r:embed="rId2"/>
          <a:srcRect/>
          <a:stretch>
            <a:fillRect/>
          </a:stretch>
        </p:blipFill>
        <p:spPr bwMode="auto">
          <a:xfrm>
            <a:off x="0" y="576263"/>
            <a:ext cx="3359150" cy="633412"/>
          </a:xfrm>
          <a:prstGeom prst="rect">
            <a:avLst/>
          </a:prstGeom>
          <a:noFill/>
          <a:ln w="9525">
            <a:noFill/>
            <a:miter lim="800000"/>
            <a:headEnd/>
            <a:tailEnd/>
          </a:ln>
        </p:spPr>
      </p:pic>
      <p:sp>
        <p:nvSpPr>
          <p:cNvPr id="30722" name="4 CuadroTexto"/>
          <p:cNvSpPr txBox="1">
            <a:spLocks noChangeArrowheads="1"/>
          </p:cNvSpPr>
          <p:nvPr/>
        </p:nvSpPr>
        <p:spPr bwMode="auto">
          <a:xfrm>
            <a:off x="428625" y="2000250"/>
            <a:ext cx="8286750" cy="369888"/>
          </a:xfrm>
          <a:prstGeom prst="rect">
            <a:avLst/>
          </a:prstGeom>
          <a:noFill/>
          <a:ln w="9525">
            <a:noFill/>
            <a:miter lim="800000"/>
            <a:headEnd/>
            <a:tailEnd/>
          </a:ln>
        </p:spPr>
        <p:txBody>
          <a:bodyPr>
            <a:spAutoFit/>
          </a:bodyPr>
          <a:lstStyle/>
          <a:p>
            <a:endParaRPr lang="es-AR" altLang="es-AR">
              <a:latin typeface="Calibri" pitchFamily="34" charset="0"/>
            </a:endParaRPr>
          </a:p>
        </p:txBody>
      </p:sp>
      <p:sp>
        <p:nvSpPr>
          <p:cNvPr id="30723" name="Rectangle 5"/>
          <p:cNvSpPr>
            <a:spLocks noChangeArrowheads="1"/>
          </p:cNvSpPr>
          <p:nvPr/>
        </p:nvSpPr>
        <p:spPr bwMode="auto">
          <a:xfrm>
            <a:off x="3492500" y="246063"/>
            <a:ext cx="5267325" cy="1201737"/>
          </a:xfrm>
          <a:prstGeom prst="rect">
            <a:avLst/>
          </a:prstGeom>
          <a:noFill/>
          <a:ln w="9525">
            <a:noFill/>
            <a:round/>
            <a:headEnd/>
            <a:tailEnd/>
          </a:ln>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400" b="1">
                <a:latin typeface="Arial Unicode MS" pitchFamily="34" charset="-128"/>
                <a:ea typeface="Arial Unicode MS" pitchFamily="34" charset="-128"/>
                <a:cs typeface="Arial Unicode MS" pitchFamily="34" charset="-128"/>
              </a:rPr>
              <a:t>Comprensibilidad de las consignas para completar los instrumentos y realizar la autoevaluación </a:t>
            </a:r>
          </a:p>
        </p:txBody>
      </p:sp>
      <p:sp>
        <p:nvSpPr>
          <p:cNvPr id="30724" name="Rectangle 4"/>
          <p:cNvSpPr>
            <a:spLocks noChangeArrowheads="1"/>
          </p:cNvSpPr>
          <p:nvPr/>
        </p:nvSpPr>
        <p:spPr bwMode="auto">
          <a:xfrm>
            <a:off x="539750" y="1844675"/>
            <a:ext cx="8064500" cy="3673475"/>
          </a:xfrm>
          <a:prstGeom prst="rect">
            <a:avLst/>
          </a:prstGeom>
          <a:noFill/>
          <a:ln w="9525">
            <a:noFill/>
            <a:round/>
            <a:headEnd/>
            <a:tailEnd/>
          </a:ln>
        </p:spPr>
        <p:txBody>
          <a:bodyPr lIns="90000" tIns="46800" rIns="90000" bIns="46800"/>
          <a:lstStyle/>
          <a:p>
            <a:pPr marL="320675" indent="-320675" algn="just">
              <a:buClr>
                <a:srgbClr val="000000"/>
              </a:buClr>
              <a:buFont typeface="Wingdings" pitchFamily="2" charset="2"/>
              <a:buChar cha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s-ES" altLang="ja-JP" sz="2400">
                <a:latin typeface="Arial Unicode MS" pitchFamily="34" charset="-128"/>
                <a:cs typeface="Arial Unicode MS" pitchFamily="34" charset="-128"/>
              </a:rPr>
              <a:t>Casi todos los actores institucionales manifestaron</a:t>
            </a:r>
            <a:r>
              <a:rPr lang="es-ES" altLang="ja-JP" sz="2400" b="1">
                <a:latin typeface="Arial Unicode MS" pitchFamily="34" charset="-128"/>
                <a:cs typeface="Arial Unicode MS" pitchFamily="34" charset="-128"/>
              </a:rPr>
              <a:t> “haber comprendido las consignas contenidas en los distintos Instrumentos”.</a:t>
            </a:r>
            <a:r>
              <a:rPr lang="es-ES" altLang="ja-JP" sz="2400">
                <a:latin typeface="Arial Unicode MS" pitchFamily="34" charset="-128"/>
                <a:cs typeface="Arial Unicode MS" pitchFamily="34" charset="-128"/>
              </a:rPr>
              <a:t> </a:t>
            </a:r>
          </a:p>
          <a:p>
            <a:pPr marL="320675" indent="-320675" algn="just">
              <a:buClr>
                <a:srgbClr val="000000"/>
              </a:buClr>
              <a:buFont typeface="Wingdings" pitchFamily="2" charset="2"/>
              <a:buChar cha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s-ES" altLang="es-AR" sz="2400">
              <a:latin typeface="Arial Unicode MS" pitchFamily="34" charset="-128"/>
              <a:ea typeface="ＭＳ Ｐゴシック" pitchFamily="34" charset="-128"/>
              <a:cs typeface="Arial Unicode MS" pitchFamily="34" charset="-128"/>
            </a:endParaRPr>
          </a:p>
          <a:p>
            <a:pPr marL="320675" indent="-320675" algn="just">
              <a:buClr>
                <a:srgbClr val="000000"/>
              </a:buClr>
              <a:buFont typeface="Wingdings" pitchFamily="2" charset="2"/>
              <a:buChar cha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s-AR" altLang="es-AR" sz="2400">
                <a:latin typeface="Arial Unicode MS" pitchFamily="34" charset="-128"/>
                <a:ea typeface="ＭＳ Ｐゴシック" pitchFamily="34" charset="-128"/>
                <a:cs typeface="Arial Unicode MS" pitchFamily="34" charset="-128"/>
              </a:rPr>
              <a:t>Cabe destacar que </a:t>
            </a:r>
            <a:r>
              <a:rPr lang="es-AR" altLang="es-AR" sz="2400" b="1">
                <a:latin typeface="Arial Unicode MS" pitchFamily="34" charset="-128"/>
                <a:ea typeface="ＭＳ Ｐゴシック" pitchFamily="34" charset="-128"/>
                <a:cs typeface="Arial Unicode MS" pitchFamily="34" charset="-128"/>
              </a:rPr>
              <a:t>“n</a:t>
            </a:r>
            <a:r>
              <a:rPr lang="es-AR" sz="2400" b="1">
                <a:latin typeface="Arial Unicode MS" pitchFamily="34" charset="-128"/>
                <a:ea typeface="ＭＳ Ｐゴシック" pitchFamily="34" charset="-128"/>
                <a:cs typeface="Arial Unicode MS" pitchFamily="34" charset="-128"/>
              </a:rPr>
              <a:t>o hubo dificultades en cuanto a comprensibilidad en los instrumentos para docentes y preceptores”. En el caso de instrumentos para estudiantes y familias, se requirieron explicaciones para lograr que se completen. El instrumento con mayores dificultades para la comprensión fue el N° 6 de familiares de estudiantes. </a:t>
            </a:r>
            <a:endParaRPr lang="es-ES" altLang="ja-JP" sz="2400">
              <a:latin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3 Imagen" descr="1. Pagina.jpg"/>
          <p:cNvPicPr>
            <a:picLocks noChangeAspect="1"/>
          </p:cNvPicPr>
          <p:nvPr/>
        </p:nvPicPr>
        <p:blipFill>
          <a:blip r:embed="rId2"/>
          <a:srcRect/>
          <a:stretch>
            <a:fillRect/>
          </a:stretch>
        </p:blipFill>
        <p:spPr bwMode="auto">
          <a:xfrm>
            <a:off x="0" y="576263"/>
            <a:ext cx="3359150" cy="633412"/>
          </a:xfrm>
          <a:prstGeom prst="rect">
            <a:avLst/>
          </a:prstGeom>
          <a:noFill/>
          <a:ln w="9525">
            <a:noFill/>
            <a:miter lim="800000"/>
            <a:headEnd/>
            <a:tailEnd/>
          </a:ln>
        </p:spPr>
      </p:pic>
      <p:sp>
        <p:nvSpPr>
          <p:cNvPr id="31746" name="4 CuadroTexto"/>
          <p:cNvSpPr txBox="1">
            <a:spLocks noChangeArrowheads="1"/>
          </p:cNvSpPr>
          <p:nvPr/>
        </p:nvSpPr>
        <p:spPr bwMode="auto">
          <a:xfrm>
            <a:off x="428625" y="2000250"/>
            <a:ext cx="8286750" cy="369888"/>
          </a:xfrm>
          <a:prstGeom prst="rect">
            <a:avLst/>
          </a:prstGeom>
          <a:noFill/>
          <a:ln w="9525">
            <a:noFill/>
            <a:miter lim="800000"/>
            <a:headEnd/>
            <a:tailEnd/>
          </a:ln>
        </p:spPr>
        <p:txBody>
          <a:bodyPr>
            <a:spAutoFit/>
          </a:bodyPr>
          <a:lstStyle/>
          <a:p>
            <a:endParaRPr lang="es-AR" altLang="es-AR">
              <a:latin typeface="Calibri" pitchFamily="34" charset="0"/>
            </a:endParaRPr>
          </a:p>
        </p:txBody>
      </p:sp>
      <p:sp>
        <p:nvSpPr>
          <p:cNvPr id="31747" name="Rectangle 5"/>
          <p:cNvSpPr>
            <a:spLocks noChangeArrowheads="1"/>
          </p:cNvSpPr>
          <p:nvPr/>
        </p:nvSpPr>
        <p:spPr bwMode="auto">
          <a:xfrm>
            <a:off x="3276600" y="228600"/>
            <a:ext cx="5472113" cy="1203325"/>
          </a:xfrm>
          <a:prstGeom prst="rect">
            <a:avLst/>
          </a:prstGeom>
          <a:noFill/>
          <a:ln w="9525">
            <a:noFill/>
            <a:round/>
            <a:headEnd/>
            <a:tailEnd/>
          </a:ln>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400" b="1">
                <a:latin typeface="Arial Unicode MS" pitchFamily="34" charset="-128"/>
                <a:ea typeface="Arial Unicode MS" pitchFamily="34" charset="-128"/>
                <a:cs typeface="Arial Unicode MS" pitchFamily="34" charset="-128"/>
              </a:rPr>
              <a:t>Protagonismo y compromiso de los distintos integrantes de la comunidad educativa durante la autoevaluación </a:t>
            </a:r>
          </a:p>
        </p:txBody>
      </p:sp>
      <p:sp>
        <p:nvSpPr>
          <p:cNvPr id="31748" name="Rectangle 4"/>
          <p:cNvSpPr>
            <a:spLocks noChangeArrowheads="1"/>
          </p:cNvSpPr>
          <p:nvPr/>
        </p:nvSpPr>
        <p:spPr bwMode="auto">
          <a:xfrm>
            <a:off x="179388" y="1557338"/>
            <a:ext cx="8713787" cy="4824412"/>
          </a:xfrm>
          <a:prstGeom prst="rect">
            <a:avLst/>
          </a:prstGeom>
          <a:noFill/>
          <a:ln w="9525">
            <a:noFill/>
            <a:round/>
            <a:headEnd/>
            <a:tailEnd/>
          </a:ln>
        </p:spPr>
        <p:txBody>
          <a:bodyPr lIns="90000" tIns="46800" rIns="90000" bIns="46800"/>
          <a:lstStyle/>
          <a:p>
            <a:pPr marL="320675" indent="-320675" algn="just">
              <a:buClr>
                <a:srgbClr val="000000"/>
              </a:buClr>
              <a:buFont typeface="Wingdings" pitchFamily="2" charset="2"/>
              <a:buChar cha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s-AR" altLang="es-AR" sz="2400">
                <a:latin typeface="Arial Unicode MS" pitchFamily="34" charset="-128"/>
                <a:ea typeface="Arial Unicode MS" pitchFamily="34" charset="-128"/>
                <a:cs typeface="Arial Unicode MS" pitchFamily="34" charset="-128"/>
              </a:rPr>
              <a:t>El protagonismo y compromiso de los distintos actores fue dispar según la institución (por dicho motivo son dispares los porcentajes que reflejan la participación de los distintos integrantes de la comunidad). </a:t>
            </a:r>
            <a:endParaRPr lang="es-AR" altLang="es-AR" sz="2200">
              <a:latin typeface="Arial Unicode MS" pitchFamily="34" charset="-128"/>
              <a:ea typeface="Arial Unicode MS" pitchFamily="34" charset="-128"/>
              <a:cs typeface="Arial Unicode MS" pitchFamily="34" charset="-128"/>
            </a:endParaRPr>
          </a:p>
          <a:p>
            <a:pPr marL="320675" indent="-320675" algn="just">
              <a:buClr>
                <a:srgbClr val="000000"/>
              </a:buClr>
              <a:buFont typeface="Wingdings" pitchFamily="2" charset="2"/>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s-AR" altLang="es-AR" sz="2200">
              <a:latin typeface="Arial Unicode MS" pitchFamily="34" charset="-128"/>
              <a:ea typeface="Arial Unicode MS" pitchFamily="34" charset="-128"/>
              <a:cs typeface="Arial Unicode MS" pitchFamily="34" charset="-128"/>
            </a:endParaRPr>
          </a:p>
          <a:p>
            <a:pPr marL="320675" indent="-320675" algn="just">
              <a:buClr>
                <a:srgbClr val="000000"/>
              </a:buClr>
              <a:buFont typeface="Wingdings" pitchFamily="2" charset="2"/>
              <a:buChar cha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s-AR" altLang="es-AR" sz="2400">
                <a:latin typeface="Arial Unicode MS" pitchFamily="34" charset="-128"/>
                <a:ea typeface="Arial Unicode MS" pitchFamily="34" charset="-128"/>
                <a:cs typeface="Arial Unicode MS" pitchFamily="34" charset="-128"/>
              </a:rPr>
              <a:t>Los </a:t>
            </a:r>
            <a:r>
              <a:rPr lang="es-AR" altLang="es-AR" sz="2400" b="1">
                <a:latin typeface="Arial Unicode MS" pitchFamily="34" charset="-128"/>
                <a:ea typeface="Arial Unicode MS" pitchFamily="34" charset="-128"/>
                <a:cs typeface="Arial Unicode MS" pitchFamily="34" charset="-128"/>
              </a:rPr>
              <a:t>docentes</a:t>
            </a:r>
            <a:r>
              <a:rPr lang="es-AR" altLang="es-AR" sz="2400">
                <a:latin typeface="Arial Unicode MS" pitchFamily="34" charset="-128"/>
                <a:ea typeface="Arial Unicode MS" pitchFamily="34" charset="-128"/>
                <a:cs typeface="Arial Unicode MS" pitchFamily="34" charset="-128"/>
              </a:rPr>
              <a:t> participaron con un alto grado de compromiso:  entre el 80% y 85%. </a:t>
            </a:r>
            <a:endParaRPr lang="es-ES" altLang="es-AR" sz="2200">
              <a:latin typeface="Arial Unicode MS" pitchFamily="34" charset="-128"/>
              <a:ea typeface="Arial Unicode MS" pitchFamily="34" charset="-128"/>
              <a:cs typeface="Arial Unicode MS" pitchFamily="34" charset="-128"/>
            </a:endParaRPr>
          </a:p>
          <a:p>
            <a:pPr marL="320675" indent="-320675" algn="just">
              <a:buClr>
                <a:srgbClr val="000000"/>
              </a:buClr>
              <a:buFont typeface="Wingdings" pitchFamily="2" charset="2"/>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s-AR" altLang="es-AR" sz="2200">
              <a:latin typeface="Arial Unicode MS" pitchFamily="34" charset="-128"/>
              <a:ea typeface="Arial Unicode MS" pitchFamily="34" charset="-128"/>
              <a:cs typeface="Arial Unicode MS" pitchFamily="34" charset="-128"/>
            </a:endParaRPr>
          </a:p>
          <a:p>
            <a:pPr marL="320675" indent="-320675" algn="just">
              <a:buClr>
                <a:srgbClr val="000000"/>
              </a:buClr>
              <a:buFont typeface="Wingdings" pitchFamily="2" charset="2"/>
              <a:buChar cha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s-AR" altLang="es-AR" sz="2400">
                <a:latin typeface="Arial Unicode MS" pitchFamily="34" charset="-128"/>
                <a:ea typeface="Arial Unicode MS" pitchFamily="34" charset="-128"/>
                <a:cs typeface="Arial Unicode MS" pitchFamily="34" charset="-128"/>
              </a:rPr>
              <a:t>Los </a:t>
            </a:r>
            <a:r>
              <a:rPr lang="es-AR" altLang="es-AR" sz="2400" b="1">
                <a:latin typeface="Arial Unicode MS" pitchFamily="34" charset="-128"/>
                <a:ea typeface="Arial Unicode MS" pitchFamily="34" charset="-128"/>
                <a:cs typeface="Arial Unicode MS" pitchFamily="34" charset="-128"/>
              </a:rPr>
              <a:t>estudiantes</a:t>
            </a:r>
            <a:r>
              <a:rPr lang="es-AR" altLang="es-AR" sz="2400">
                <a:latin typeface="Arial Unicode MS" pitchFamily="34" charset="-128"/>
                <a:ea typeface="Arial Unicode MS" pitchFamily="34" charset="-128"/>
                <a:cs typeface="Arial Unicode MS" pitchFamily="34" charset="-128"/>
              </a:rPr>
              <a:t> trabajaron con un alto grado de compromiso: entre el 40% y 45%.</a:t>
            </a:r>
          </a:p>
          <a:p>
            <a:pPr marL="320675" indent="-320675" algn="just">
              <a:buClr>
                <a:srgbClr val="000000"/>
              </a:buClr>
              <a:buFont typeface="Wingdings" pitchFamily="2" charset="2"/>
              <a:buChar cha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s-AR" altLang="ja-JP" sz="2200">
              <a:latin typeface="Arial Unicode MS" pitchFamily="34" charset="-128"/>
              <a:cs typeface="Arial Unicode MS" pitchFamily="34" charset="-128"/>
            </a:endParaRPr>
          </a:p>
          <a:p>
            <a:pPr marL="320675" indent="-320675" algn="just">
              <a:buClr>
                <a:srgbClr val="000000"/>
              </a:buClr>
              <a:buFont typeface="Wingdings" pitchFamily="2" charset="2"/>
              <a:buChar cha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s-AR" altLang="es-AR" sz="2400">
                <a:latin typeface="Arial Unicode MS" pitchFamily="34" charset="-128"/>
                <a:ea typeface="Arial Unicode MS" pitchFamily="34" charset="-128"/>
                <a:cs typeface="Arial Unicode MS" pitchFamily="34" charset="-128"/>
              </a:rPr>
              <a:t>Entre los </a:t>
            </a:r>
            <a:r>
              <a:rPr lang="es-AR" altLang="es-AR" sz="2400" b="1">
                <a:latin typeface="Arial Unicode MS" pitchFamily="34" charset="-128"/>
                <a:ea typeface="Arial Unicode MS" pitchFamily="34" charset="-128"/>
                <a:cs typeface="Arial Unicode MS" pitchFamily="34" charset="-128"/>
              </a:rPr>
              <a:t>preceptores</a:t>
            </a:r>
            <a:r>
              <a:rPr lang="es-AR" altLang="es-AR" sz="2400">
                <a:latin typeface="Arial Unicode MS" pitchFamily="34" charset="-128"/>
                <a:ea typeface="Arial Unicode MS" pitchFamily="34" charset="-128"/>
                <a:cs typeface="Arial Unicode MS" pitchFamily="34" charset="-128"/>
              </a:rPr>
              <a:t> el compromiso fue del 90%. </a:t>
            </a:r>
            <a:endParaRPr lang="es-ES" altLang="es-AR" sz="220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3 Imagen" descr="1. Pagina.jpg"/>
          <p:cNvPicPr>
            <a:picLocks noChangeAspect="1"/>
          </p:cNvPicPr>
          <p:nvPr/>
        </p:nvPicPr>
        <p:blipFill>
          <a:blip r:embed="rId2"/>
          <a:srcRect/>
          <a:stretch>
            <a:fillRect/>
          </a:stretch>
        </p:blipFill>
        <p:spPr bwMode="auto">
          <a:xfrm>
            <a:off x="0" y="576263"/>
            <a:ext cx="3359150" cy="633412"/>
          </a:xfrm>
          <a:prstGeom prst="rect">
            <a:avLst/>
          </a:prstGeom>
          <a:noFill/>
          <a:ln w="9525">
            <a:noFill/>
            <a:miter lim="800000"/>
            <a:headEnd/>
            <a:tailEnd/>
          </a:ln>
        </p:spPr>
      </p:pic>
      <p:sp>
        <p:nvSpPr>
          <p:cNvPr id="32770" name="4 CuadroTexto"/>
          <p:cNvSpPr txBox="1">
            <a:spLocks noChangeArrowheads="1"/>
          </p:cNvSpPr>
          <p:nvPr/>
        </p:nvSpPr>
        <p:spPr bwMode="auto">
          <a:xfrm>
            <a:off x="428625" y="2000250"/>
            <a:ext cx="8286750" cy="369888"/>
          </a:xfrm>
          <a:prstGeom prst="rect">
            <a:avLst/>
          </a:prstGeom>
          <a:noFill/>
          <a:ln w="9525">
            <a:noFill/>
            <a:miter lim="800000"/>
            <a:headEnd/>
            <a:tailEnd/>
          </a:ln>
        </p:spPr>
        <p:txBody>
          <a:bodyPr>
            <a:spAutoFit/>
          </a:bodyPr>
          <a:lstStyle/>
          <a:p>
            <a:endParaRPr lang="es-AR" altLang="es-AR">
              <a:latin typeface="Calibri" pitchFamily="34" charset="0"/>
            </a:endParaRPr>
          </a:p>
        </p:txBody>
      </p:sp>
      <p:sp>
        <p:nvSpPr>
          <p:cNvPr id="32771" name="Rectangle 5"/>
          <p:cNvSpPr>
            <a:spLocks noChangeArrowheads="1"/>
          </p:cNvSpPr>
          <p:nvPr/>
        </p:nvSpPr>
        <p:spPr bwMode="auto">
          <a:xfrm>
            <a:off x="3348038" y="115888"/>
            <a:ext cx="5473700" cy="1573212"/>
          </a:xfrm>
          <a:prstGeom prst="rect">
            <a:avLst/>
          </a:prstGeom>
          <a:noFill/>
          <a:ln w="9525">
            <a:noFill/>
            <a:round/>
            <a:headEnd/>
            <a:tailEnd/>
          </a:ln>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400" b="1">
                <a:latin typeface="Arial Unicode MS" pitchFamily="34" charset="-128"/>
                <a:ea typeface="Arial Unicode MS" pitchFamily="34" charset="-128"/>
                <a:cs typeface="Arial Unicode MS" pitchFamily="34" charset="-128"/>
              </a:rPr>
              <a:t>Expectativas (positivas o no) acerca de la implementación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400" b="1">
                <a:latin typeface="Arial Unicode MS" pitchFamily="34" charset="-128"/>
                <a:ea typeface="Arial Unicode MS" pitchFamily="34" charset="-128"/>
                <a:cs typeface="Arial Unicode MS" pitchFamily="34" charset="-128"/>
              </a:rPr>
              <a:t>del Plan de Acción para la Mejora de la Calidad Educativa</a:t>
            </a:r>
          </a:p>
        </p:txBody>
      </p:sp>
      <p:sp>
        <p:nvSpPr>
          <p:cNvPr id="32772" name="Rectangle 4"/>
          <p:cNvSpPr>
            <a:spLocks noChangeArrowheads="1"/>
          </p:cNvSpPr>
          <p:nvPr/>
        </p:nvSpPr>
        <p:spPr bwMode="auto">
          <a:xfrm>
            <a:off x="250825" y="1700213"/>
            <a:ext cx="8642350" cy="5157787"/>
          </a:xfrm>
          <a:prstGeom prst="rect">
            <a:avLst/>
          </a:prstGeom>
          <a:noFill/>
          <a:ln w="9525">
            <a:noFill/>
            <a:round/>
            <a:headEnd/>
            <a:tailEnd/>
          </a:ln>
        </p:spPr>
        <p:txBody>
          <a:bodyPr lIns="90000" tIns="46800" rIns="90000" bIns="46800"/>
          <a:lstStyle/>
          <a:p>
            <a:pPr algn="just">
              <a:buFont typeface="Wingdings" pitchFamily="2" charset="2"/>
              <a:buChar char="Ø"/>
            </a:pPr>
            <a:r>
              <a:rPr lang="es-AR" altLang="es-AR" sz="2200">
                <a:latin typeface="Arial Unicode MS" pitchFamily="34" charset="-128"/>
                <a:ea typeface="Arial Unicode MS" pitchFamily="34" charset="-128"/>
                <a:cs typeface="Arial Unicode MS" pitchFamily="34" charset="-128"/>
              </a:rPr>
              <a:t>La mayoría de las escuelas manifestaron un “a</a:t>
            </a:r>
            <a:r>
              <a:rPr lang="es-AR" sz="2200">
                <a:latin typeface="Arial Unicode MS" pitchFamily="34" charset="-128"/>
                <a:ea typeface="Arial Unicode MS" pitchFamily="34" charset="-128"/>
                <a:cs typeface="Arial Unicode MS" pitchFamily="34" charset="-128"/>
              </a:rPr>
              <a:t>lto grado de expectativas positivas con respecto al Plan de Acción para la Mejora de la Calidad Educativa. Pero en este punto cabe aclarar que no se realiza un plan paralelo al Proyecto Escolar Comunitario, sino que se realizan ajustes en función de los datos arrojados por el aplicativo.”</a:t>
            </a:r>
          </a:p>
          <a:p>
            <a:pPr algn="just">
              <a:buFont typeface="Wingdings" pitchFamily="2" charset="2"/>
              <a:buChar char="Ø"/>
            </a:pPr>
            <a:endParaRPr lang="es-ES" altLang="es-AR" sz="2200">
              <a:latin typeface="Arial Unicode MS" pitchFamily="34" charset="-128"/>
              <a:ea typeface="Arial Unicode MS" pitchFamily="34" charset="-128"/>
              <a:cs typeface="Arial Unicode MS" pitchFamily="34" charset="-128"/>
            </a:endParaRPr>
          </a:p>
          <a:p>
            <a:pPr algn="just">
              <a:buFont typeface="Wingdings" pitchFamily="2" charset="2"/>
              <a:buChar char="Ø"/>
            </a:pPr>
            <a:r>
              <a:rPr lang="es-AR" sz="2200">
                <a:latin typeface="Arial Unicode MS" pitchFamily="34" charset="-128"/>
                <a:ea typeface="Arial Unicode MS" pitchFamily="34" charset="-128"/>
                <a:cs typeface="Arial Unicode MS" pitchFamily="34" charset="-128"/>
              </a:rPr>
              <a:t>Las expectativas positivas se refieren, fundamentalmente,  a la posibilidad de “rescatar la mirada de los diferentes actores de la institución afianzando vínculos entre los mismos. También visualizar situaciones que atentan contra el derecho a la educación en vistas a la mejora de la inclusión y la calidad educativa. Los datos arrojados por la aplicación de IACE contribuyeron a enriquecer las problemáticas y dispositivos de acompañamiento de las mismas en los PEC de cada una de las escuelas. “</a:t>
            </a:r>
            <a:endParaRPr lang="es-ES" altLang="es-AR" sz="2200">
              <a:latin typeface="Arial Unicode MS" pitchFamily="34" charset="-128"/>
              <a:ea typeface="Arial Unicode MS" pitchFamily="34" charset="-128"/>
              <a:cs typeface="Arial Unicode MS" pitchFamily="34" charset="-128"/>
            </a:endParaRPr>
          </a:p>
          <a:p>
            <a:pPr algn="just">
              <a:buSzPct val="100000"/>
            </a:pPr>
            <a:endParaRPr lang="es-ES" altLang="es-AR" sz="220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3 Imagen" descr="1. Pagina.jpg"/>
          <p:cNvPicPr>
            <a:picLocks noChangeAspect="1"/>
          </p:cNvPicPr>
          <p:nvPr/>
        </p:nvPicPr>
        <p:blipFill>
          <a:blip r:embed="rId2"/>
          <a:srcRect/>
          <a:stretch>
            <a:fillRect/>
          </a:stretch>
        </p:blipFill>
        <p:spPr bwMode="auto">
          <a:xfrm>
            <a:off x="0" y="576263"/>
            <a:ext cx="3359150" cy="633412"/>
          </a:xfrm>
          <a:prstGeom prst="rect">
            <a:avLst/>
          </a:prstGeom>
          <a:noFill/>
          <a:ln w="9525">
            <a:noFill/>
            <a:miter lim="800000"/>
            <a:headEnd/>
            <a:tailEnd/>
          </a:ln>
        </p:spPr>
      </p:pic>
      <p:sp>
        <p:nvSpPr>
          <p:cNvPr id="33794" name="4 CuadroTexto"/>
          <p:cNvSpPr txBox="1">
            <a:spLocks noChangeArrowheads="1"/>
          </p:cNvSpPr>
          <p:nvPr/>
        </p:nvSpPr>
        <p:spPr bwMode="auto">
          <a:xfrm>
            <a:off x="428625" y="2000250"/>
            <a:ext cx="8286750" cy="369888"/>
          </a:xfrm>
          <a:prstGeom prst="rect">
            <a:avLst/>
          </a:prstGeom>
          <a:noFill/>
          <a:ln w="9525">
            <a:noFill/>
            <a:miter lim="800000"/>
            <a:headEnd/>
            <a:tailEnd/>
          </a:ln>
        </p:spPr>
        <p:txBody>
          <a:bodyPr>
            <a:spAutoFit/>
          </a:bodyPr>
          <a:lstStyle/>
          <a:p>
            <a:endParaRPr lang="es-AR" altLang="es-AR">
              <a:latin typeface="Calibri" pitchFamily="34" charset="0"/>
            </a:endParaRPr>
          </a:p>
        </p:txBody>
      </p:sp>
      <p:sp>
        <p:nvSpPr>
          <p:cNvPr id="33795" name="Rectangle 5"/>
          <p:cNvSpPr>
            <a:spLocks noChangeArrowheads="1"/>
          </p:cNvSpPr>
          <p:nvPr/>
        </p:nvSpPr>
        <p:spPr bwMode="auto">
          <a:xfrm>
            <a:off x="3419475" y="230188"/>
            <a:ext cx="5473700" cy="1571625"/>
          </a:xfrm>
          <a:prstGeom prst="rect">
            <a:avLst/>
          </a:prstGeom>
          <a:noFill/>
          <a:ln w="9525">
            <a:noFill/>
            <a:round/>
            <a:headEnd/>
            <a:tailEnd/>
          </a:ln>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400" b="1">
                <a:latin typeface="Arial Unicode MS" pitchFamily="34" charset="-128"/>
                <a:ea typeface="Arial Unicode MS" pitchFamily="34" charset="-128"/>
                <a:cs typeface="Arial Unicode MS" pitchFamily="34" charset="-128"/>
              </a:rPr>
              <a:t>Efectos (positivos o no) que ha tenido el proceso autoevaluativo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400" b="1">
                <a:latin typeface="Arial Unicode MS" pitchFamily="34" charset="-128"/>
                <a:ea typeface="Arial Unicode MS" pitchFamily="34" charset="-128"/>
                <a:cs typeface="Arial Unicode MS" pitchFamily="34" charset="-128"/>
              </a:rPr>
              <a:t>en la dinámica escolar y los vínculos internos </a:t>
            </a:r>
          </a:p>
        </p:txBody>
      </p:sp>
      <p:sp>
        <p:nvSpPr>
          <p:cNvPr id="19461" name="Rectangle 4"/>
          <p:cNvSpPr>
            <a:spLocks noChangeArrowheads="1"/>
          </p:cNvSpPr>
          <p:nvPr/>
        </p:nvSpPr>
        <p:spPr bwMode="auto">
          <a:xfrm>
            <a:off x="395288" y="1844675"/>
            <a:ext cx="8280400" cy="5013325"/>
          </a:xfrm>
          <a:prstGeom prst="rect">
            <a:avLst/>
          </a:prstGeom>
          <a:noFill/>
          <a:ln w="9525">
            <a:noFill/>
            <a:round/>
            <a:headEnd/>
            <a:tailEnd/>
          </a:ln>
        </p:spPr>
        <p:txBody>
          <a:bodyPr lIns="90000" tIns="46800" rIns="90000" bIns="46800"/>
          <a:lstStyle/>
          <a:p>
            <a:pPr marL="324000" indent="-324000" algn="just" fontAlgn="auto">
              <a:spcBef>
                <a:spcPts val="0"/>
              </a:spcBef>
              <a:spcAft>
                <a:spcPts val="0"/>
              </a:spcAft>
              <a:buFont typeface="Wingdings" pitchFamily="2" charset="2"/>
              <a:buChar char="Ø"/>
              <a:defRPr/>
            </a:pPr>
            <a:r>
              <a:rPr lang="es-AR" sz="2400" dirty="0">
                <a:latin typeface="Arial Unicode MS" pitchFamily="34" charset="-128"/>
                <a:ea typeface="Arial Unicode MS" pitchFamily="34" charset="-128"/>
                <a:cs typeface="Arial Unicode MS" pitchFamily="34" charset="-128"/>
              </a:rPr>
              <a:t>Las escuelas destacaron que “en la mayoría de las escuelas se visualizó la necesidad de adoptar una mirada crítica con respecto a las prácticas de la escuela. También la necesidad de  crear nuevos equipos de trabajo para hacerle frente a las problemáticas visualizadas”.</a:t>
            </a:r>
          </a:p>
          <a:p>
            <a:pPr marL="324000" indent="-324000" algn="just" fontAlgn="auto">
              <a:spcBef>
                <a:spcPts val="0"/>
              </a:spcBef>
              <a:spcAft>
                <a:spcPts val="0"/>
              </a:spcAft>
              <a:buFont typeface="Wingdings" pitchFamily="2" charset="2"/>
              <a:buChar char="Ø"/>
              <a:defRPr/>
            </a:pPr>
            <a:r>
              <a:rPr lang="es-AR" sz="2400" dirty="0">
                <a:latin typeface="Arial Unicode MS" pitchFamily="34" charset="-128"/>
                <a:ea typeface="Arial Unicode MS" pitchFamily="34" charset="-128"/>
                <a:cs typeface="Arial Unicode MS" pitchFamily="34" charset="-128"/>
              </a:rPr>
              <a:t>La gran mayoría de las escuelas destacó que “la aplicación del método fortaleció los vínculos internos ”. </a:t>
            </a:r>
          </a:p>
          <a:p>
            <a:pPr marL="324000" indent="-324000" algn="just" fontAlgn="auto">
              <a:spcBef>
                <a:spcPts val="0"/>
              </a:spcBef>
              <a:spcAft>
                <a:spcPts val="0"/>
              </a:spcAft>
              <a:buFont typeface="Wingdings" pitchFamily="2" charset="2"/>
              <a:buChar char="Ø"/>
              <a:defRPr/>
            </a:pPr>
            <a:endParaRPr lang="es-AR" sz="2400" dirty="0">
              <a:latin typeface="Arial Unicode MS" pitchFamily="34" charset="-128"/>
              <a:ea typeface="Arial Unicode MS" pitchFamily="34" charset="-128"/>
              <a:cs typeface="Arial Unicode MS" pitchFamily="34" charset="-128"/>
            </a:endParaRPr>
          </a:p>
          <a:p>
            <a:pPr marL="324000" indent="-324000" algn="just" fontAlgn="auto">
              <a:spcBef>
                <a:spcPts val="0"/>
              </a:spcBef>
              <a:spcAft>
                <a:spcPts val="0"/>
              </a:spcAft>
              <a:buFont typeface="Wingdings" pitchFamily="2" charset="2"/>
              <a:buChar char="Ø"/>
              <a:defRPr/>
            </a:pPr>
            <a:r>
              <a:rPr lang="es-AR" sz="2400" dirty="0">
                <a:latin typeface="Arial Unicode MS" pitchFamily="34" charset="-128"/>
                <a:ea typeface="Arial Unicode MS" pitchFamily="34" charset="-128"/>
                <a:cs typeface="Arial Unicode MS" pitchFamily="34" charset="-128"/>
              </a:rPr>
              <a:t>Algunas escuelas ejemplificaron con cambios concretos los efectos positivos del proceso evaluativo en la dinámica escolar  en la creación de nuevos espacios para fortalecer el vínculo con los familiares”.</a:t>
            </a:r>
          </a:p>
          <a:p>
            <a:pPr marL="324000" indent="-324000" algn="just" fontAlgn="auto">
              <a:spcBef>
                <a:spcPts val="0"/>
              </a:spcBef>
              <a:spcAft>
                <a:spcPts val="0"/>
              </a:spcAft>
              <a:buFont typeface="Wingdings" pitchFamily="2" charset="2"/>
              <a:buChar char="Ø"/>
              <a:defRPr/>
            </a:pPr>
            <a:endParaRPr lang="es-AR" sz="2400" dirty="0">
              <a:latin typeface="Arial Unicode MS" pitchFamily="34" charset="-128"/>
              <a:ea typeface="Arial Unicode MS" pitchFamily="34" charset="-128"/>
              <a:cs typeface="Arial Unicode MS" pitchFamily="34" charset="-128"/>
            </a:endParaRPr>
          </a:p>
          <a:p>
            <a:pPr algn="just" fontAlgn="auto">
              <a:spcBef>
                <a:spcPts val="0"/>
              </a:spcBef>
              <a:spcAft>
                <a:spcPts val="0"/>
              </a:spcAft>
              <a:defRPr/>
            </a:pPr>
            <a:endParaRPr lang="es-AR" sz="2400" dirty="0">
              <a:latin typeface="+mn-lt"/>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3 Imagen" descr="1. Pagina.jpg"/>
          <p:cNvPicPr>
            <a:picLocks noChangeAspect="1"/>
          </p:cNvPicPr>
          <p:nvPr/>
        </p:nvPicPr>
        <p:blipFill>
          <a:blip r:embed="rId2"/>
          <a:srcRect/>
          <a:stretch>
            <a:fillRect/>
          </a:stretch>
        </p:blipFill>
        <p:spPr bwMode="auto">
          <a:xfrm>
            <a:off x="0" y="576263"/>
            <a:ext cx="3359150" cy="633412"/>
          </a:xfrm>
          <a:prstGeom prst="rect">
            <a:avLst/>
          </a:prstGeom>
          <a:noFill/>
          <a:ln w="9525">
            <a:noFill/>
            <a:miter lim="800000"/>
            <a:headEnd/>
            <a:tailEnd/>
          </a:ln>
        </p:spPr>
      </p:pic>
      <p:sp>
        <p:nvSpPr>
          <p:cNvPr id="34818" name="4 CuadroTexto"/>
          <p:cNvSpPr txBox="1">
            <a:spLocks noChangeArrowheads="1"/>
          </p:cNvSpPr>
          <p:nvPr/>
        </p:nvSpPr>
        <p:spPr bwMode="auto">
          <a:xfrm>
            <a:off x="428625" y="2000250"/>
            <a:ext cx="8286750" cy="369888"/>
          </a:xfrm>
          <a:prstGeom prst="rect">
            <a:avLst/>
          </a:prstGeom>
          <a:noFill/>
          <a:ln w="9525">
            <a:noFill/>
            <a:miter lim="800000"/>
            <a:headEnd/>
            <a:tailEnd/>
          </a:ln>
        </p:spPr>
        <p:txBody>
          <a:bodyPr>
            <a:spAutoFit/>
          </a:bodyPr>
          <a:lstStyle/>
          <a:p>
            <a:endParaRPr lang="es-AR" altLang="es-AR">
              <a:latin typeface="Calibri" pitchFamily="34" charset="0"/>
            </a:endParaRPr>
          </a:p>
        </p:txBody>
      </p:sp>
      <p:sp>
        <p:nvSpPr>
          <p:cNvPr id="34819" name="Rectangle 5"/>
          <p:cNvSpPr>
            <a:spLocks noChangeArrowheads="1"/>
          </p:cNvSpPr>
          <p:nvPr/>
        </p:nvSpPr>
        <p:spPr bwMode="auto">
          <a:xfrm>
            <a:off x="3563938" y="261938"/>
            <a:ext cx="5041900" cy="1295400"/>
          </a:xfrm>
          <a:prstGeom prst="rect">
            <a:avLst/>
          </a:prstGeom>
          <a:noFill/>
          <a:ln w="9525">
            <a:noFill/>
            <a:round/>
            <a:headEnd/>
            <a:tailEnd/>
          </a:ln>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600" b="1">
                <a:latin typeface="Arial Unicode MS" pitchFamily="34" charset="-128"/>
                <a:ea typeface="Arial Unicode MS" pitchFamily="34" charset="-128"/>
                <a:cs typeface="Arial Unicode MS" pitchFamily="34" charset="-128"/>
              </a:rPr>
              <a:t>Efectos (positivos o no) que ha tenido el proceso autoevaluativo en el vínculo escuela-familias </a:t>
            </a:r>
          </a:p>
        </p:txBody>
      </p:sp>
      <p:sp>
        <p:nvSpPr>
          <p:cNvPr id="20485" name="Rectangle 4"/>
          <p:cNvSpPr>
            <a:spLocks noChangeArrowheads="1"/>
          </p:cNvSpPr>
          <p:nvPr/>
        </p:nvSpPr>
        <p:spPr bwMode="auto">
          <a:xfrm>
            <a:off x="393700" y="1773238"/>
            <a:ext cx="8281988" cy="5084762"/>
          </a:xfrm>
          <a:prstGeom prst="rect">
            <a:avLst/>
          </a:prstGeom>
          <a:noFill/>
          <a:ln w="9525">
            <a:noFill/>
            <a:round/>
            <a:headEnd/>
            <a:tailEnd/>
          </a:ln>
        </p:spPr>
        <p:txBody>
          <a:bodyPr lIns="90000" tIns="46800" rIns="90000" bIns="46800"/>
          <a:lstStyle/>
          <a:p>
            <a:pPr marL="320675" indent="-320675" algn="just" fontAlgn="auto">
              <a:spcBef>
                <a:spcPts val="0"/>
              </a:spcBef>
              <a:spcAft>
                <a:spcPts val="0"/>
              </a:spcAft>
              <a:buClr>
                <a:srgbClr val="000000"/>
              </a:buClr>
              <a:buFont typeface="Wingdings" pitchFamily="2" charset="2"/>
              <a:buChar cha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endParaRPr lang="es-AR" altLang="es-AR" sz="2400" dirty="0">
              <a:latin typeface="Arial Unicode MS" pitchFamily="34" charset="-128"/>
              <a:ea typeface="Arial Unicode MS" pitchFamily="34" charset="-128"/>
              <a:cs typeface="Arial Unicode MS" pitchFamily="34" charset="-128"/>
            </a:endParaRPr>
          </a:p>
          <a:p>
            <a:pPr fontAlgn="auto">
              <a:spcBef>
                <a:spcPts val="0"/>
              </a:spcBef>
              <a:spcAft>
                <a:spcPts val="0"/>
              </a:spcAft>
              <a:buFont typeface="Wingdings" pitchFamily="2" charset="2"/>
              <a:buChar char="Ø"/>
              <a:defRPr/>
            </a:pPr>
            <a:r>
              <a:rPr lang="es-AR" altLang="es-AR" sz="2400" dirty="0">
                <a:latin typeface="Arial Unicode MS" pitchFamily="34" charset="-128"/>
                <a:ea typeface="Arial Unicode MS" pitchFamily="34" charset="-128"/>
                <a:cs typeface="Arial Unicode MS" pitchFamily="34" charset="-128"/>
              </a:rPr>
              <a:t>Las escuelas destacaron que </a:t>
            </a:r>
            <a:r>
              <a:rPr lang="es-AR" altLang="es-AR" sz="2400" b="1" dirty="0">
                <a:latin typeface="Arial Unicode MS" pitchFamily="34" charset="-128"/>
                <a:ea typeface="Arial Unicode MS" pitchFamily="34" charset="-128"/>
                <a:cs typeface="Arial Unicode MS" pitchFamily="34" charset="-128"/>
              </a:rPr>
              <a:t>“f</a:t>
            </a:r>
            <a:r>
              <a:rPr lang="es-AR" sz="2400" b="1" dirty="0">
                <a:latin typeface="Arial Unicode MS" pitchFamily="34" charset="-128"/>
                <a:ea typeface="Arial Unicode MS" pitchFamily="34" charset="-128"/>
                <a:cs typeface="Arial Unicode MS" pitchFamily="34" charset="-128"/>
              </a:rPr>
              <a:t>ue altamente positiva la interacción dada con los familiares ya que estuvieron muy predispuestos a completar el instrumento. Si bien en las instituciones ya existen vínculos con las familias, se propiciaron espacios para fortalecer este vínculo. Uno de los importantes aportes es el de contar con una mirada diferente de la institución desde la perspectiva familiar.”</a:t>
            </a:r>
            <a:r>
              <a:rPr lang="es-AR" altLang="es-AR" sz="2400" b="1" dirty="0">
                <a:latin typeface="Arial Unicode MS" pitchFamily="34" charset="-128"/>
                <a:ea typeface="Arial Unicode MS" pitchFamily="34" charset="-128"/>
                <a:cs typeface="Arial Unicode MS" pitchFamily="34" charset="-128"/>
              </a:rPr>
              <a:t> </a:t>
            </a:r>
            <a:endParaRPr lang="es-ES" altLang="es-AR" sz="2200" b="1"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3 Imagen" descr="1. Caratula.jpg"/>
          <p:cNvPicPr>
            <a:picLocks/>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386" name="1 Título"/>
          <p:cNvSpPr>
            <a:spLocks noGrp="1"/>
          </p:cNvSpPr>
          <p:nvPr>
            <p:ph type="title"/>
          </p:nvPr>
        </p:nvSpPr>
        <p:spPr>
          <a:xfrm>
            <a:off x="2316163" y="3357563"/>
            <a:ext cx="6000750" cy="1230312"/>
          </a:xfrm>
        </p:spPr>
        <p:txBody>
          <a:bodyPr lIns="0" tIns="0" rIns="0" bIns="0" anchor="t">
            <a:spAutoFit/>
          </a:bodyPr>
          <a:lstStyle/>
          <a:p>
            <a:pPr eaLnBrk="1" hangingPunct="1"/>
            <a:r>
              <a:rPr lang="es-ES" altLang="es-AR" sz="4000" b="1" smtClean="0">
                <a:solidFill>
                  <a:srgbClr val="C114A1"/>
                </a:solidFill>
                <a:latin typeface="Arial Unicode MS" pitchFamily="34" charset="-128"/>
                <a:ea typeface="Arial Unicode MS" pitchFamily="34" charset="-128"/>
                <a:cs typeface="Arial Unicode MS" pitchFamily="34" charset="-128"/>
              </a:rPr>
              <a:t>SISTEMATIZACIÓN/</a:t>
            </a:r>
            <a:br>
              <a:rPr lang="es-ES" altLang="es-AR" sz="4000" b="1" smtClean="0">
                <a:solidFill>
                  <a:srgbClr val="C114A1"/>
                </a:solidFill>
                <a:latin typeface="Arial Unicode MS" pitchFamily="34" charset="-128"/>
                <a:ea typeface="Arial Unicode MS" pitchFamily="34" charset="-128"/>
                <a:cs typeface="Arial Unicode MS" pitchFamily="34" charset="-128"/>
              </a:rPr>
            </a:br>
            <a:r>
              <a:rPr lang="es-ES" altLang="es-AR" sz="4000" b="1" smtClean="0">
                <a:solidFill>
                  <a:srgbClr val="C114A1"/>
                </a:solidFill>
                <a:latin typeface="Arial Unicode MS" pitchFamily="34" charset="-128"/>
                <a:ea typeface="Arial Unicode MS" pitchFamily="34" charset="-128"/>
                <a:cs typeface="Arial Unicode MS" pitchFamily="34" charset="-128"/>
              </a:rPr>
              <a:t>METAEVALUACIÓN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3 Imagen" descr="1. Pagina.jpg"/>
          <p:cNvPicPr>
            <a:picLocks noChangeAspect="1"/>
          </p:cNvPicPr>
          <p:nvPr/>
        </p:nvPicPr>
        <p:blipFill>
          <a:blip r:embed="rId2"/>
          <a:srcRect/>
          <a:stretch>
            <a:fillRect/>
          </a:stretch>
        </p:blipFill>
        <p:spPr bwMode="auto">
          <a:xfrm>
            <a:off x="0" y="476250"/>
            <a:ext cx="3059113" cy="633413"/>
          </a:xfrm>
          <a:prstGeom prst="rect">
            <a:avLst/>
          </a:prstGeom>
          <a:noFill/>
          <a:ln w="9525">
            <a:noFill/>
            <a:miter lim="800000"/>
            <a:headEnd/>
            <a:tailEnd/>
          </a:ln>
        </p:spPr>
      </p:pic>
      <p:sp>
        <p:nvSpPr>
          <p:cNvPr id="35842" name="4 CuadroTexto"/>
          <p:cNvSpPr txBox="1">
            <a:spLocks noChangeArrowheads="1"/>
          </p:cNvSpPr>
          <p:nvPr/>
        </p:nvSpPr>
        <p:spPr bwMode="auto">
          <a:xfrm>
            <a:off x="428625" y="2000250"/>
            <a:ext cx="8286750" cy="369888"/>
          </a:xfrm>
          <a:prstGeom prst="rect">
            <a:avLst/>
          </a:prstGeom>
          <a:noFill/>
          <a:ln w="9525">
            <a:noFill/>
            <a:miter lim="800000"/>
            <a:headEnd/>
            <a:tailEnd/>
          </a:ln>
        </p:spPr>
        <p:txBody>
          <a:bodyPr>
            <a:spAutoFit/>
          </a:bodyPr>
          <a:lstStyle/>
          <a:p>
            <a:endParaRPr lang="es-AR" altLang="es-AR">
              <a:latin typeface="Calibri" pitchFamily="34" charset="0"/>
            </a:endParaRPr>
          </a:p>
        </p:txBody>
      </p:sp>
      <p:sp>
        <p:nvSpPr>
          <p:cNvPr id="35843" name="Rectangle 5"/>
          <p:cNvSpPr>
            <a:spLocks noChangeArrowheads="1"/>
          </p:cNvSpPr>
          <p:nvPr/>
        </p:nvSpPr>
        <p:spPr bwMode="auto">
          <a:xfrm>
            <a:off x="3132138" y="115888"/>
            <a:ext cx="5616575" cy="1203325"/>
          </a:xfrm>
          <a:prstGeom prst="rect">
            <a:avLst/>
          </a:prstGeom>
          <a:noFill/>
          <a:ln w="9525">
            <a:noFill/>
            <a:round/>
            <a:headEnd/>
            <a:tailEnd/>
          </a:ln>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400" b="1">
                <a:latin typeface="Arial Unicode MS" pitchFamily="34" charset="-128"/>
                <a:ea typeface="Arial Unicode MS" pitchFamily="34" charset="-128"/>
                <a:cs typeface="Arial Unicode MS" pitchFamily="34" charset="-128"/>
              </a:rPr>
              <a:t>Observaciones, sugerencias o comentarios adicionales para mejorar el proceso general de aplicación del IACE</a:t>
            </a:r>
          </a:p>
        </p:txBody>
      </p:sp>
      <p:sp>
        <p:nvSpPr>
          <p:cNvPr id="9" name="Rectangle 4"/>
          <p:cNvSpPr>
            <a:spLocks noChangeArrowheads="1"/>
          </p:cNvSpPr>
          <p:nvPr/>
        </p:nvSpPr>
        <p:spPr bwMode="auto">
          <a:xfrm>
            <a:off x="395288" y="1339850"/>
            <a:ext cx="8424862" cy="3673475"/>
          </a:xfrm>
          <a:prstGeom prst="rect">
            <a:avLst/>
          </a:prstGeom>
          <a:noFill/>
          <a:ln>
            <a:noFill/>
          </a:ln>
          <a:effectLs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ＭＳ Ｐゴシック" panose="020B0600070205080204" pitchFamily="34" charset="-128"/>
              </a:defRPr>
            </a:lvl9pPr>
          </a:lstStyle>
          <a:p>
            <a:pPr algn="just" fontAlgn="auto">
              <a:spcBef>
                <a:spcPts val="0"/>
              </a:spcBef>
              <a:spcAft>
                <a:spcPts val="0"/>
              </a:spcAft>
              <a:buSzPct val="100000"/>
              <a:buFont typeface="Times New Roman" panose="02020603050405020304" pitchFamily="18" charset="0"/>
              <a:buNone/>
              <a:defRPr/>
            </a:pPr>
            <a:r>
              <a:rPr lang="es-AR" altLang="es-AR" sz="2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Se destacan:</a:t>
            </a:r>
          </a:p>
          <a:p>
            <a:pPr algn="just" fontAlgn="auto">
              <a:spcBef>
                <a:spcPts val="0"/>
              </a:spcBef>
              <a:spcAft>
                <a:spcPts val="0"/>
              </a:spcAft>
              <a:buSzPct val="100000"/>
              <a:buFont typeface="Times New Roman" panose="02020603050405020304" pitchFamily="18" charset="0"/>
              <a:buNone/>
              <a:defRPr/>
            </a:pPr>
            <a:endParaRPr lang="es-AR" altLang="es-AR" sz="2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63538" indent="-363538" algn="just" fontAlgn="auto">
              <a:spcBef>
                <a:spcPts val="0"/>
              </a:spcBef>
              <a:spcAft>
                <a:spcPts val="0"/>
              </a:spcAft>
              <a:buClr>
                <a:srgbClr val="000000"/>
              </a:buClr>
              <a:buSzPct val="100000"/>
              <a:buFont typeface="Wingdings" panose="05000000000000000000" pitchFamily="2" charset="2"/>
              <a:buChar char="Ø"/>
              <a:defRPr/>
            </a:pPr>
            <a:r>
              <a:rPr lang="es-ES" altLang="es-AR" sz="2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Cuestionarios más </a:t>
            </a:r>
            <a:r>
              <a:rPr lang="es-ES" altLang="es-AR" sz="22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adecuados a las realidades territoriales de las instituciones.</a:t>
            </a:r>
          </a:p>
          <a:p>
            <a:pPr marL="363538" indent="-363538" algn="just" fontAlgn="auto">
              <a:spcBef>
                <a:spcPts val="0"/>
              </a:spcBef>
              <a:spcAft>
                <a:spcPts val="0"/>
              </a:spcAft>
              <a:buClr>
                <a:srgbClr val="000000"/>
              </a:buClr>
              <a:buSzPct val="100000"/>
              <a:defRPr/>
            </a:pPr>
            <a:endParaRPr lang="es-ES" altLang="es-AR" sz="22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63538" indent="-363538" algn="just" fontAlgn="auto">
              <a:spcBef>
                <a:spcPts val="0"/>
              </a:spcBef>
              <a:spcAft>
                <a:spcPts val="0"/>
              </a:spcAft>
              <a:buClr>
                <a:srgbClr val="000000"/>
              </a:buClr>
              <a:buSzPct val="100000"/>
              <a:buFont typeface="Wingdings" panose="05000000000000000000" pitchFamily="2" charset="2"/>
              <a:buNone/>
              <a:defRPr/>
            </a:pPr>
            <a:endParaRPr lang="es-ES" altLang="es-AR" sz="2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63538" indent="-363538" algn="just" fontAlgn="auto">
              <a:spcBef>
                <a:spcPts val="0"/>
              </a:spcBef>
              <a:spcAft>
                <a:spcPts val="0"/>
              </a:spcAft>
              <a:buClr>
                <a:srgbClr val="000000"/>
              </a:buClr>
              <a:buSzPct val="100000"/>
              <a:buFont typeface="Wingdings" panose="05000000000000000000" pitchFamily="2" charset="2"/>
              <a:buChar char="Ø"/>
              <a:defRPr/>
            </a:pPr>
            <a:r>
              <a:rPr lang="es-AR" altLang="es-AR" sz="2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Necesidad de </a:t>
            </a:r>
            <a:r>
              <a:rPr lang="es-AR" altLang="es-AR" sz="22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recibir mayor capacitación  sobre el IACE.</a:t>
            </a:r>
            <a:endParaRPr lang="es-AR" altLang="es-AR" sz="2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3 Imagen" descr="1. Caratula.jpg"/>
          <p:cNvPicPr>
            <a:picLocks/>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6866" name="Text Box 2"/>
          <p:cNvSpPr txBox="1">
            <a:spLocks noChangeArrowheads="1"/>
          </p:cNvSpPr>
          <p:nvPr/>
        </p:nvSpPr>
        <p:spPr bwMode="auto">
          <a:xfrm>
            <a:off x="2268538" y="3357563"/>
            <a:ext cx="5903912" cy="1549400"/>
          </a:xfrm>
          <a:prstGeom prst="rect">
            <a:avLst/>
          </a:prstGeom>
          <a:noFill/>
          <a:ln w="9525">
            <a:noFill/>
            <a:round/>
            <a:headEnd/>
            <a:tailEnd/>
          </a:ln>
        </p:spPr>
        <p:txBody>
          <a:bodyPr lIns="36000" tIns="36000" rIns="36000" bIns="360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3200" b="1">
                <a:latin typeface="Arial Unicode MS" pitchFamily="34" charset="-128"/>
                <a:ea typeface="Arial Unicode MS" pitchFamily="34" charset="-128"/>
                <a:cs typeface="Arial Unicode MS" pitchFamily="34" charset="-128"/>
              </a:rPr>
              <a:t>SÍNTESIS DE PLANES DE ACCIÓN PARA LA MEJORA DE LA CALIDAD EDUCATIVA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3 Imagen" descr="1. Pagina.jpg"/>
          <p:cNvPicPr>
            <a:picLocks noChangeAspect="1"/>
          </p:cNvPicPr>
          <p:nvPr/>
        </p:nvPicPr>
        <p:blipFill>
          <a:blip r:embed="rId2"/>
          <a:srcRect/>
          <a:stretch>
            <a:fillRect/>
          </a:stretch>
        </p:blipFill>
        <p:spPr bwMode="auto">
          <a:xfrm>
            <a:off x="0" y="203200"/>
            <a:ext cx="3359150" cy="633413"/>
          </a:xfrm>
          <a:prstGeom prst="rect">
            <a:avLst/>
          </a:prstGeom>
          <a:noFill/>
          <a:ln w="9525">
            <a:noFill/>
            <a:miter lim="800000"/>
            <a:headEnd/>
            <a:tailEnd/>
          </a:ln>
        </p:spPr>
      </p:pic>
      <p:sp>
        <p:nvSpPr>
          <p:cNvPr id="37890" name="4 CuadroTexto"/>
          <p:cNvSpPr txBox="1">
            <a:spLocks noChangeArrowheads="1"/>
          </p:cNvSpPr>
          <p:nvPr/>
        </p:nvSpPr>
        <p:spPr bwMode="auto">
          <a:xfrm>
            <a:off x="428625" y="2000250"/>
            <a:ext cx="8286750" cy="369888"/>
          </a:xfrm>
          <a:prstGeom prst="rect">
            <a:avLst/>
          </a:prstGeom>
          <a:noFill/>
          <a:ln w="9525">
            <a:noFill/>
            <a:miter lim="800000"/>
            <a:headEnd/>
            <a:tailEnd/>
          </a:ln>
        </p:spPr>
        <p:txBody>
          <a:bodyPr>
            <a:spAutoFit/>
          </a:bodyPr>
          <a:lstStyle/>
          <a:p>
            <a:endParaRPr lang="es-AR" altLang="es-AR">
              <a:latin typeface="Calibri" pitchFamily="34" charset="0"/>
            </a:endParaRPr>
          </a:p>
        </p:txBody>
      </p:sp>
      <p:sp>
        <p:nvSpPr>
          <p:cNvPr id="37891" name="Rectangle 2"/>
          <p:cNvSpPr>
            <a:spLocks noChangeArrowheads="1"/>
          </p:cNvSpPr>
          <p:nvPr/>
        </p:nvSpPr>
        <p:spPr bwMode="auto">
          <a:xfrm>
            <a:off x="3421063" y="115888"/>
            <a:ext cx="5472112" cy="773112"/>
          </a:xfrm>
          <a:prstGeom prst="rect">
            <a:avLst/>
          </a:prstGeom>
          <a:noFill/>
          <a:ln w="9525">
            <a:noFill/>
            <a:round/>
            <a:headEnd/>
            <a:tailEnd/>
          </a:ln>
        </p:spPr>
        <p:txBody>
          <a:bodyPr lIns="90000" tIns="46800" rIns="90000" bIns="46800">
            <a:spAutoFit/>
          </a:bodyPr>
          <a:lstStyle/>
          <a:p>
            <a:pPr algn="ct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200" b="1">
                <a:latin typeface="Arial Unicode MS" pitchFamily="34" charset="-128"/>
                <a:ea typeface="Arial Unicode MS" pitchFamily="34" charset="-128"/>
                <a:cs typeface="Arial Unicode MS" pitchFamily="34" charset="-128"/>
              </a:rPr>
              <a:t>Dimensión I: Logros en el aprendizaje y trayectorias educativas de los estudiantes </a:t>
            </a:r>
          </a:p>
        </p:txBody>
      </p:sp>
      <p:sp>
        <p:nvSpPr>
          <p:cNvPr id="37892" name="TextBox 6"/>
          <p:cNvSpPr txBox="1">
            <a:spLocks noChangeArrowheads="1"/>
          </p:cNvSpPr>
          <p:nvPr/>
        </p:nvSpPr>
        <p:spPr bwMode="auto">
          <a:xfrm>
            <a:off x="468313" y="6021388"/>
            <a:ext cx="4535487" cy="708025"/>
          </a:xfrm>
          <a:prstGeom prst="rect">
            <a:avLst/>
          </a:prstGeom>
          <a:noFill/>
          <a:ln w="9525">
            <a:noFill/>
            <a:miter lim="800000"/>
            <a:headEnd/>
            <a:tailEnd/>
          </a:ln>
        </p:spPr>
        <p:txBody>
          <a:bodyPr>
            <a:spAutoFit/>
          </a:bodyPr>
          <a:lstStyle/>
          <a:p>
            <a:pPr algn="ctr"/>
            <a:r>
              <a:rPr lang="es-AR" altLang="es-AR" sz="2000">
                <a:latin typeface="Arial Unicode MS" pitchFamily="34" charset="-128"/>
                <a:ea typeface="Arial Unicode MS" pitchFamily="34" charset="-128"/>
                <a:cs typeface="Arial Unicode MS" pitchFamily="34" charset="-128"/>
              </a:rPr>
              <a:t>Fuente: Matriz de Sistematización </a:t>
            </a:r>
          </a:p>
          <a:p>
            <a:pPr algn="ctr"/>
            <a:r>
              <a:rPr lang="es-AR" altLang="es-AR" sz="2000">
                <a:latin typeface="Arial Unicode MS" pitchFamily="34" charset="-128"/>
                <a:ea typeface="Arial Unicode MS" pitchFamily="34" charset="-128"/>
                <a:cs typeface="Arial Unicode MS" pitchFamily="34" charset="-128"/>
              </a:rPr>
              <a:t>de Planes de Acción, 2015</a:t>
            </a:r>
          </a:p>
        </p:txBody>
      </p:sp>
      <p:graphicFrame>
        <p:nvGraphicFramePr>
          <p:cNvPr id="7" name="9 Gráfico"/>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3 Imagen" descr="1. Pagina.jpg"/>
          <p:cNvPicPr>
            <a:picLocks noChangeAspect="1"/>
          </p:cNvPicPr>
          <p:nvPr/>
        </p:nvPicPr>
        <p:blipFill>
          <a:blip r:embed="rId2"/>
          <a:srcRect/>
          <a:stretch>
            <a:fillRect/>
          </a:stretch>
        </p:blipFill>
        <p:spPr bwMode="auto">
          <a:xfrm>
            <a:off x="0" y="203200"/>
            <a:ext cx="3359150" cy="633413"/>
          </a:xfrm>
          <a:prstGeom prst="rect">
            <a:avLst/>
          </a:prstGeom>
          <a:noFill/>
          <a:ln w="9525">
            <a:noFill/>
            <a:miter lim="800000"/>
            <a:headEnd/>
            <a:tailEnd/>
          </a:ln>
        </p:spPr>
      </p:pic>
      <p:sp>
        <p:nvSpPr>
          <p:cNvPr id="38914" name="4 CuadroTexto"/>
          <p:cNvSpPr txBox="1">
            <a:spLocks noChangeArrowheads="1"/>
          </p:cNvSpPr>
          <p:nvPr/>
        </p:nvSpPr>
        <p:spPr bwMode="auto">
          <a:xfrm>
            <a:off x="428625" y="2000250"/>
            <a:ext cx="8286750" cy="369888"/>
          </a:xfrm>
          <a:prstGeom prst="rect">
            <a:avLst/>
          </a:prstGeom>
          <a:noFill/>
          <a:ln w="9525">
            <a:noFill/>
            <a:miter lim="800000"/>
            <a:headEnd/>
            <a:tailEnd/>
          </a:ln>
        </p:spPr>
        <p:txBody>
          <a:bodyPr>
            <a:spAutoFit/>
          </a:bodyPr>
          <a:lstStyle/>
          <a:p>
            <a:endParaRPr lang="es-AR" altLang="es-AR">
              <a:latin typeface="Calibri" pitchFamily="34" charset="0"/>
            </a:endParaRPr>
          </a:p>
        </p:txBody>
      </p:sp>
      <p:sp>
        <p:nvSpPr>
          <p:cNvPr id="38915" name="Rectangle 2"/>
          <p:cNvSpPr>
            <a:spLocks noChangeArrowheads="1"/>
          </p:cNvSpPr>
          <p:nvPr/>
        </p:nvSpPr>
        <p:spPr bwMode="auto">
          <a:xfrm>
            <a:off x="3421063" y="115888"/>
            <a:ext cx="5472112" cy="771525"/>
          </a:xfrm>
          <a:prstGeom prst="rect">
            <a:avLst/>
          </a:prstGeom>
          <a:noFill/>
          <a:ln w="9525">
            <a:noFill/>
            <a:round/>
            <a:headEnd/>
            <a:tailEnd/>
          </a:ln>
        </p:spPr>
        <p:txBody>
          <a:bodyPr lIns="90000" tIns="46800" rIns="90000" bIns="46800">
            <a:spAutoFit/>
          </a:bodyPr>
          <a:lstStyle/>
          <a:p>
            <a:pPr algn="ct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200" b="1">
                <a:latin typeface="Arial Unicode MS" pitchFamily="34" charset="-128"/>
                <a:ea typeface="Arial Unicode MS" pitchFamily="34" charset="-128"/>
                <a:cs typeface="Arial Unicode MS" pitchFamily="34" charset="-128"/>
              </a:rPr>
              <a:t>Dimensión I: Resultados de aprendizaje / trayectorias educativas de los alumnos (1) </a:t>
            </a:r>
          </a:p>
        </p:txBody>
      </p:sp>
      <p:graphicFrame>
        <p:nvGraphicFramePr>
          <p:cNvPr id="9" name="Group 20"/>
          <p:cNvGraphicFramePr>
            <a:graphicFrameLocks noGrp="1"/>
          </p:cNvGraphicFramePr>
          <p:nvPr/>
        </p:nvGraphicFramePr>
        <p:xfrm>
          <a:off x="179388" y="1042988"/>
          <a:ext cx="8785225" cy="5256212"/>
        </p:xfrm>
        <a:graphic>
          <a:graphicData uri="http://schemas.openxmlformats.org/drawingml/2006/table">
            <a:tbl>
              <a:tblPr/>
              <a:tblGrid>
                <a:gridCol w="1944687"/>
                <a:gridCol w="6840538"/>
              </a:tblGrid>
              <a:tr h="746125">
                <a:tc>
                  <a:txBody>
                    <a:bodyPr/>
                    <a:lstStyle/>
                    <a:p>
                      <a:pPr marL="0" marR="0" lvl="0" indent="0" algn="ctr" defTabSz="449263" rtl="0" eaLnBrk="0" fontAlgn="base" latinLnBrk="0"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000" b="1" i="0" u="none" strike="noStrike" cap="none" normalizeH="0" baseline="0" dirty="0" smtClean="0">
                          <a:ln>
                            <a:noFill/>
                          </a:ln>
                          <a:solidFill>
                            <a:srgbClr val="FFFFFF"/>
                          </a:solidFill>
                          <a:effectLst/>
                          <a:latin typeface="Arial Unicode MS" pitchFamily="34" charset="-128"/>
                          <a:ea typeface="Arial Unicode MS" pitchFamily="34" charset="-128"/>
                          <a:cs typeface="Arial Unicode MS" pitchFamily="34" charset="-128"/>
                        </a:rPr>
                        <a:t>PROBLEMAS PRIORIZADOS</a:t>
                      </a:r>
                    </a:p>
                  </a:txBody>
                  <a:tcPr marL="90000" marR="90000" marT="61592" marB="45717"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449263" rtl="0" eaLnBrk="0" fontAlgn="base" latinLnBrk="0"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000" b="1" i="0" u="none" strike="noStrike" cap="none" normalizeH="0" baseline="0" dirty="0" smtClean="0">
                          <a:ln>
                            <a:noFill/>
                          </a:ln>
                          <a:solidFill>
                            <a:srgbClr val="FFFFFF"/>
                          </a:solidFill>
                          <a:effectLst/>
                          <a:latin typeface="Arial Unicode MS" pitchFamily="34" charset="-128"/>
                          <a:ea typeface="Arial Unicode MS" pitchFamily="34" charset="-128"/>
                          <a:cs typeface="Arial Unicode MS" pitchFamily="34" charset="-128"/>
                        </a:rPr>
                        <a:t>ACCIONES PROPUESTAS</a:t>
                      </a:r>
                    </a:p>
                  </a:txBody>
                  <a:tcPr marL="90000" marR="90000" marT="61592" marB="45717"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r>
              <a:tr h="4510088">
                <a:tc>
                  <a:txBody>
                    <a:bodyPr/>
                    <a:lstStyle/>
                    <a:p>
                      <a:pPr marL="0" marR="0" lvl="0" indent="0" algn="ctr" defTabSz="449263" rtl="0" eaLnBrk="0" fontAlgn="base" latinLnBrk="0" hangingPunct="0">
                        <a:lnSpc>
                          <a:spcPct val="100000"/>
                        </a:lnSpc>
                        <a:spcBef>
                          <a:spcPts val="800"/>
                        </a:spcBef>
                        <a:spcAft>
                          <a:spcPct val="0"/>
                        </a:spcAft>
                        <a:buClr>
                          <a:srgbClr val="000000"/>
                        </a:buClr>
                        <a:buSzTx/>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sz="2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Bajo rendimiento en las materias básicas (21%)</a:t>
                      </a:r>
                    </a:p>
                  </a:txBody>
                  <a:tcPr marL="90000" marR="90000" marT="61592"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Implementación de Tutorías.</a:t>
                      </a:r>
                    </a:p>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Incorporación de las TIC en las actividades áulicas.</a:t>
                      </a:r>
                    </a:p>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Fortalecimiento del trabajo interdisciplinar entre docentes para planificar actividades integrales de acompañamiento a las trayectorias.</a:t>
                      </a:r>
                    </a:p>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Talleres integrales entre las materias básicas.</a:t>
                      </a:r>
                    </a:p>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Revisión de las planificaciones como herramienta de organización pedagógica en función de la mejora de los aprendizajes.</a:t>
                      </a:r>
                    </a:p>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Trabajo en Parejas Pedagógicas.</a:t>
                      </a:r>
                    </a:p>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Orientación de gabinete psicopedagógico.</a:t>
                      </a:r>
                    </a:p>
                    <a:p>
                      <a:pPr marL="85725" marR="0" lvl="0" indent="-85725"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es-AR"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3 Imagen" descr="1. Pagina.jpg"/>
          <p:cNvPicPr>
            <a:picLocks noChangeAspect="1"/>
          </p:cNvPicPr>
          <p:nvPr/>
        </p:nvPicPr>
        <p:blipFill>
          <a:blip r:embed="rId2"/>
          <a:srcRect/>
          <a:stretch>
            <a:fillRect/>
          </a:stretch>
        </p:blipFill>
        <p:spPr bwMode="auto">
          <a:xfrm>
            <a:off x="0" y="260350"/>
            <a:ext cx="3359150" cy="633413"/>
          </a:xfrm>
          <a:prstGeom prst="rect">
            <a:avLst/>
          </a:prstGeom>
          <a:noFill/>
          <a:ln w="9525">
            <a:noFill/>
            <a:miter lim="800000"/>
            <a:headEnd/>
            <a:tailEnd/>
          </a:ln>
        </p:spPr>
      </p:pic>
      <p:sp>
        <p:nvSpPr>
          <p:cNvPr id="39938" name="4 CuadroTexto"/>
          <p:cNvSpPr txBox="1">
            <a:spLocks noChangeArrowheads="1"/>
          </p:cNvSpPr>
          <p:nvPr/>
        </p:nvSpPr>
        <p:spPr bwMode="auto">
          <a:xfrm>
            <a:off x="428625" y="2000250"/>
            <a:ext cx="8286750" cy="369888"/>
          </a:xfrm>
          <a:prstGeom prst="rect">
            <a:avLst/>
          </a:prstGeom>
          <a:noFill/>
          <a:ln w="9525">
            <a:noFill/>
            <a:miter lim="800000"/>
            <a:headEnd/>
            <a:tailEnd/>
          </a:ln>
        </p:spPr>
        <p:txBody>
          <a:bodyPr>
            <a:spAutoFit/>
          </a:bodyPr>
          <a:lstStyle/>
          <a:p>
            <a:endParaRPr lang="es-AR" altLang="es-AR">
              <a:latin typeface="Calibri" pitchFamily="34" charset="0"/>
            </a:endParaRPr>
          </a:p>
        </p:txBody>
      </p:sp>
      <p:sp>
        <p:nvSpPr>
          <p:cNvPr id="39939" name="Rectangle 2"/>
          <p:cNvSpPr>
            <a:spLocks noChangeArrowheads="1"/>
          </p:cNvSpPr>
          <p:nvPr/>
        </p:nvSpPr>
        <p:spPr bwMode="auto">
          <a:xfrm>
            <a:off x="3276600" y="115888"/>
            <a:ext cx="5472113" cy="1201737"/>
          </a:xfrm>
          <a:prstGeom prst="rect">
            <a:avLst/>
          </a:prstGeom>
          <a:noFill/>
          <a:ln w="9525">
            <a:noFill/>
            <a:round/>
            <a:headEnd/>
            <a:tailEnd/>
          </a:ln>
        </p:spPr>
        <p:txBody>
          <a:bodyPr lIns="90000" tIns="46800" rIns="90000" bIns="46800">
            <a:spAutoFit/>
          </a:bodyPr>
          <a:lstStyle/>
          <a:p>
            <a:pPr algn="ct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400" b="1">
                <a:latin typeface="Arial Unicode MS" pitchFamily="34" charset="-128"/>
                <a:ea typeface="Arial Unicode MS" pitchFamily="34" charset="-128"/>
                <a:cs typeface="Arial Unicode MS" pitchFamily="34" charset="-128"/>
              </a:rPr>
              <a:t>Dimensión I: Logros en el aprendizaje y trayectorias educativas de los alumnos (2) </a:t>
            </a:r>
          </a:p>
        </p:txBody>
      </p:sp>
      <p:graphicFrame>
        <p:nvGraphicFramePr>
          <p:cNvPr id="42003" name="Group 19"/>
          <p:cNvGraphicFramePr>
            <a:graphicFrameLocks noGrp="1"/>
          </p:cNvGraphicFramePr>
          <p:nvPr/>
        </p:nvGraphicFramePr>
        <p:xfrm>
          <a:off x="250825" y="1412875"/>
          <a:ext cx="8640763" cy="3829050"/>
        </p:xfrm>
        <a:graphic>
          <a:graphicData uri="http://schemas.openxmlformats.org/drawingml/2006/table">
            <a:tbl>
              <a:tblPr/>
              <a:tblGrid>
                <a:gridCol w="2016125"/>
                <a:gridCol w="6624638"/>
              </a:tblGrid>
              <a:tr h="674688">
                <a:tc>
                  <a:txBody>
                    <a:bodyPr/>
                    <a:lstStyle/>
                    <a:p>
                      <a:pPr marL="0" marR="0" lvl="0" indent="0" algn="ctr" defTabSz="449263" rtl="0" eaLnBrk="0" fontAlgn="base" latinLnBrk="0"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000" b="1" i="0" u="none" strike="noStrike" cap="none" normalizeH="0" baseline="0" dirty="0" smtClean="0">
                          <a:ln>
                            <a:noFill/>
                          </a:ln>
                          <a:solidFill>
                            <a:srgbClr val="FFFFFF"/>
                          </a:solidFill>
                          <a:effectLst/>
                          <a:latin typeface="Arial Unicode MS" pitchFamily="34" charset="-128"/>
                          <a:ea typeface="Arial Unicode MS" pitchFamily="34" charset="-128"/>
                          <a:cs typeface="Arial Unicode MS" pitchFamily="34" charset="-128"/>
                        </a:rPr>
                        <a:t>PROBLEMAS PRIORIZADOS</a:t>
                      </a:r>
                    </a:p>
                  </a:txBody>
                  <a:tcPr marL="89998" marR="89998" marT="61590" marB="45715"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449263" rtl="0" eaLnBrk="0" fontAlgn="base" latinLnBrk="0"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000" b="1" i="0" u="none" strike="noStrike" cap="none" normalizeH="0" baseline="0" dirty="0" smtClean="0">
                          <a:ln>
                            <a:noFill/>
                          </a:ln>
                          <a:solidFill>
                            <a:srgbClr val="FFFFFF"/>
                          </a:solidFill>
                          <a:effectLst/>
                          <a:latin typeface="Arial Unicode MS" pitchFamily="34" charset="-128"/>
                          <a:ea typeface="Arial Unicode MS" pitchFamily="34" charset="-128"/>
                          <a:cs typeface="Arial Unicode MS" pitchFamily="34" charset="-128"/>
                        </a:rPr>
                        <a:t>ACCIONES PROPUESTAS</a:t>
                      </a:r>
                    </a:p>
                  </a:txBody>
                  <a:tcPr marL="89998" marR="89998" marT="61590" marB="45715"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r>
              <a:tr h="30622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s-ES" sz="20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s-ES" sz="20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Dificultad en los procesos de lectura, escritura e interpretación de textos </a:t>
                      </a:r>
                    </a:p>
                    <a:p>
                      <a:pPr marL="0" marR="0" lvl="0" indent="0" algn="ctr" defTabSz="914400" rtl="0" eaLnBrk="1" fontAlgn="base" latinLnBrk="0" hangingPunct="1">
                        <a:lnSpc>
                          <a:spcPct val="115000"/>
                        </a:lnSpc>
                        <a:spcBef>
                          <a:spcPct val="0"/>
                        </a:spcBef>
                        <a:spcAft>
                          <a:spcPct val="0"/>
                        </a:spcAft>
                        <a:buClrTx/>
                        <a:buSzTx/>
                        <a:buFontTx/>
                        <a:buNone/>
                        <a:tabLst/>
                      </a:pPr>
                      <a:r>
                        <a:rPr kumimoji="0" lang="es-ES" sz="20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(21%)</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es-ES" sz="20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es-AR"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78" marR="685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just" defTabSz="914400" rtl="0" eaLnBrk="1" fontAlgn="base" latinLnBrk="0" hangingPunct="1">
                        <a:lnSpc>
                          <a:spcPct val="100000"/>
                        </a:lnSpc>
                        <a:spcBef>
                          <a:spcPct val="0"/>
                        </a:spcBef>
                        <a:spcAft>
                          <a:spcPct val="0"/>
                        </a:spcAft>
                        <a:buClrTx/>
                        <a:buSzTx/>
                        <a:buFont typeface="Arial" charset="0"/>
                        <a:buChar char="•"/>
                        <a:tabLst/>
                      </a:pPr>
                      <a:endParaRPr kumimoji="0" lang="es-ES"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ES"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Optimización el uso de los recursos materiales de lectura.</a:t>
                      </a: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ES"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Seminarios de literatura, cine, periodismo, radio y locución.</a:t>
                      </a: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ES"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Proyectos de trabajo conjunto entre las distintas áreas</a:t>
                      </a: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ES"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Talleres extraescolares interdisciplinares orientados a desarrollar la lectoescritura desde distintas estrategias.</a:t>
                      </a: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ES"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Olimpíada de la lectura, concursos de lectura, talleres.</a:t>
                      </a: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ES"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Articulación entre distintos niveles: primario y superior.</a:t>
                      </a:r>
                      <a:endParaRPr kumimoji="0" lang="es-AR"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txBody>
                  <a:tcPr marL="89533" marR="89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3 Imagen" descr="1. Pagina.jpg"/>
          <p:cNvPicPr>
            <a:picLocks noChangeAspect="1"/>
          </p:cNvPicPr>
          <p:nvPr/>
        </p:nvPicPr>
        <p:blipFill>
          <a:blip r:embed="rId2"/>
          <a:srcRect/>
          <a:stretch>
            <a:fillRect/>
          </a:stretch>
        </p:blipFill>
        <p:spPr bwMode="auto">
          <a:xfrm>
            <a:off x="-36513" y="260350"/>
            <a:ext cx="3095626" cy="633413"/>
          </a:xfrm>
          <a:prstGeom prst="rect">
            <a:avLst/>
          </a:prstGeom>
          <a:noFill/>
          <a:ln w="9525">
            <a:noFill/>
            <a:miter lim="800000"/>
            <a:headEnd/>
            <a:tailEnd/>
          </a:ln>
        </p:spPr>
      </p:pic>
      <p:sp>
        <p:nvSpPr>
          <p:cNvPr id="40962" name="4 CuadroTexto"/>
          <p:cNvSpPr txBox="1">
            <a:spLocks noChangeArrowheads="1"/>
          </p:cNvSpPr>
          <p:nvPr/>
        </p:nvSpPr>
        <p:spPr bwMode="auto">
          <a:xfrm>
            <a:off x="428625" y="2000250"/>
            <a:ext cx="8286750" cy="369888"/>
          </a:xfrm>
          <a:prstGeom prst="rect">
            <a:avLst/>
          </a:prstGeom>
          <a:noFill/>
          <a:ln w="9525">
            <a:noFill/>
            <a:miter lim="800000"/>
            <a:headEnd/>
            <a:tailEnd/>
          </a:ln>
        </p:spPr>
        <p:txBody>
          <a:bodyPr>
            <a:spAutoFit/>
          </a:bodyPr>
          <a:lstStyle/>
          <a:p>
            <a:endParaRPr lang="es-AR" altLang="es-AR">
              <a:latin typeface="Calibri" pitchFamily="34" charset="0"/>
            </a:endParaRPr>
          </a:p>
        </p:txBody>
      </p:sp>
      <p:sp>
        <p:nvSpPr>
          <p:cNvPr id="40963" name="Rectangle 2"/>
          <p:cNvSpPr>
            <a:spLocks noChangeArrowheads="1"/>
          </p:cNvSpPr>
          <p:nvPr/>
        </p:nvSpPr>
        <p:spPr bwMode="auto">
          <a:xfrm>
            <a:off x="2987675" y="147638"/>
            <a:ext cx="5976938" cy="833437"/>
          </a:xfrm>
          <a:prstGeom prst="rect">
            <a:avLst/>
          </a:prstGeom>
          <a:noFill/>
          <a:ln w="9525">
            <a:noFill/>
            <a:round/>
            <a:headEnd/>
            <a:tailEnd/>
          </a:ln>
        </p:spPr>
        <p:txBody>
          <a:bodyPr lIns="90000" tIns="46800" rIns="90000" bIns="46800">
            <a:spAutoFit/>
          </a:bodyPr>
          <a:lstStyle/>
          <a:p>
            <a:pPr algn="ct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400" b="1">
                <a:latin typeface="Arial Unicode MS" pitchFamily="34" charset="-128"/>
                <a:ea typeface="Arial Unicode MS" pitchFamily="34" charset="-128"/>
                <a:cs typeface="Arial Unicode MS" pitchFamily="34" charset="-128"/>
              </a:rPr>
              <a:t>Dimensión I: Resultados de aprendizaje / trayectorias educativas de los alumnos (3) </a:t>
            </a:r>
          </a:p>
        </p:txBody>
      </p:sp>
      <p:graphicFrame>
        <p:nvGraphicFramePr>
          <p:cNvPr id="43027" name="Group 19"/>
          <p:cNvGraphicFramePr>
            <a:graphicFrameLocks noGrp="1"/>
          </p:cNvGraphicFramePr>
          <p:nvPr/>
        </p:nvGraphicFramePr>
        <p:xfrm>
          <a:off x="323850" y="1268413"/>
          <a:ext cx="8569325" cy="3748087"/>
        </p:xfrm>
        <a:graphic>
          <a:graphicData uri="http://schemas.openxmlformats.org/drawingml/2006/table">
            <a:tbl>
              <a:tblPr/>
              <a:tblGrid>
                <a:gridCol w="2387600"/>
                <a:gridCol w="6181725"/>
              </a:tblGrid>
              <a:tr h="515938">
                <a:tc>
                  <a:txBody>
                    <a:bodyPr/>
                    <a:lstStyle/>
                    <a:p>
                      <a:pPr marL="0" marR="0" lvl="0" indent="0" algn="ctr" defTabSz="449263" rtl="0" eaLnBrk="0" fontAlgn="base" latinLnBrk="0"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200" b="1" i="0" u="none" strike="noStrike" cap="none" normalizeH="0" baseline="0" dirty="0" smtClean="0">
                          <a:ln>
                            <a:noFill/>
                          </a:ln>
                          <a:solidFill>
                            <a:srgbClr val="FFFFFF"/>
                          </a:solidFill>
                          <a:effectLst/>
                          <a:latin typeface="Arial Unicode MS" pitchFamily="34" charset="-128"/>
                          <a:ea typeface="Arial Unicode MS" pitchFamily="34" charset="-128"/>
                          <a:cs typeface="Arial Unicode MS" pitchFamily="34" charset="-128"/>
                        </a:rPr>
                        <a:t>PROBLEMAS PRIORIZADOS</a:t>
                      </a:r>
                    </a:p>
                  </a:txBody>
                  <a:tcPr marL="90000" marR="90000" marT="61602" marB="45724"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449263" rtl="0" eaLnBrk="0" fontAlgn="base" latinLnBrk="0"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200" b="1" i="0" u="none" strike="noStrike" cap="none" normalizeH="0" baseline="0" dirty="0" smtClean="0">
                          <a:ln>
                            <a:noFill/>
                          </a:ln>
                          <a:solidFill>
                            <a:srgbClr val="FFFFFF"/>
                          </a:solidFill>
                          <a:effectLst/>
                          <a:latin typeface="Arial Unicode MS" pitchFamily="34" charset="-128"/>
                          <a:ea typeface="Arial Unicode MS" pitchFamily="34" charset="-128"/>
                          <a:cs typeface="Arial Unicode MS" pitchFamily="34" charset="-128"/>
                        </a:rPr>
                        <a:t>ACCIONES PROPUESTAS</a:t>
                      </a:r>
                    </a:p>
                  </a:txBody>
                  <a:tcPr marL="90000" marR="90000" marT="61602" marB="45724"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r>
              <a:tr h="29400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Desinterés o desmotivación de los estudiantes (16%)</a:t>
                      </a:r>
                    </a:p>
                  </a:txBody>
                  <a:tcPr marL="89535" marR="8953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AR"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Fomento de procesos de análisis de las prácticas áulicas de los docentes.</a:t>
                      </a: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AR"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Trabajo en conjunto con las familias.</a:t>
                      </a: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AR"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Acompañamiento de las trayectorias escolares incorporando temáticas que permitan pensar en un Proyecto de Vida.</a:t>
                      </a: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AR"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Fomento del interés por el aprendizaje desde el tratamiento de temáticas propias del contexto de los estudiantes.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3 Imagen" descr="1. Pagina.jpg"/>
          <p:cNvPicPr>
            <a:picLocks noChangeAspect="1"/>
          </p:cNvPicPr>
          <p:nvPr/>
        </p:nvPicPr>
        <p:blipFill>
          <a:blip r:embed="rId2"/>
          <a:srcRect/>
          <a:stretch>
            <a:fillRect/>
          </a:stretch>
        </p:blipFill>
        <p:spPr bwMode="auto">
          <a:xfrm>
            <a:off x="0" y="274638"/>
            <a:ext cx="3203575" cy="633412"/>
          </a:xfrm>
          <a:prstGeom prst="rect">
            <a:avLst/>
          </a:prstGeom>
          <a:noFill/>
          <a:ln w="9525">
            <a:noFill/>
            <a:miter lim="800000"/>
            <a:headEnd/>
            <a:tailEnd/>
          </a:ln>
        </p:spPr>
      </p:pic>
      <p:sp>
        <p:nvSpPr>
          <p:cNvPr id="41986" name="4 CuadroTexto"/>
          <p:cNvSpPr txBox="1">
            <a:spLocks noChangeArrowheads="1"/>
          </p:cNvSpPr>
          <p:nvPr/>
        </p:nvSpPr>
        <p:spPr bwMode="auto">
          <a:xfrm>
            <a:off x="428625" y="2000250"/>
            <a:ext cx="8286750" cy="369888"/>
          </a:xfrm>
          <a:prstGeom prst="rect">
            <a:avLst/>
          </a:prstGeom>
          <a:noFill/>
          <a:ln w="9525">
            <a:noFill/>
            <a:miter lim="800000"/>
            <a:headEnd/>
            <a:tailEnd/>
          </a:ln>
        </p:spPr>
        <p:txBody>
          <a:bodyPr>
            <a:spAutoFit/>
          </a:bodyPr>
          <a:lstStyle/>
          <a:p>
            <a:endParaRPr lang="es-AR" altLang="es-AR">
              <a:latin typeface="Calibri" pitchFamily="34" charset="0"/>
            </a:endParaRPr>
          </a:p>
        </p:txBody>
      </p:sp>
      <p:sp>
        <p:nvSpPr>
          <p:cNvPr id="41987" name="Rectangle 2"/>
          <p:cNvSpPr>
            <a:spLocks noChangeArrowheads="1"/>
          </p:cNvSpPr>
          <p:nvPr/>
        </p:nvSpPr>
        <p:spPr bwMode="auto">
          <a:xfrm>
            <a:off x="3203575" y="136525"/>
            <a:ext cx="5616575" cy="1201738"/>
          </a:xfrm>
          <a:prstGeom prst="rect">
            <a:avLst/>
          </a:prstGeom>
          <a:noFill/>
          <a:ln w="9525">
            <a:noFill/>
            <a:round/>
            <a:headEnd/>
            <a:tailEnd/>
          </a:ln>
        </p:spPr>
        <p:txBody>
          <a:bodyPr lIns="90000" tIns="46800" rIns="90000" bIns="46800">
            <a:spAutoFit/>
          </a:bodyPr>
          <a:lstStyle/>
          <a:p>
            <a:pPr algn="ct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400" b="1">
                <a:latin typeface="Arial Unicode MS" pitchFamily="34" charset="-128"/>
                <a:ea typeface="Arial Unicode MS" pitchFamily="34" charset="-128"/>
                <a:cs typeface="Arial Unicode MS" pitchFamily="34" charset="-128"/>
              </a:rPr>
              <a:t>Dimensión I: Logros en el aprendizaje y trayectorias educativas de los alumnos  (4)</a:t>
            </a:r>
          </a:p>
        </p:txBody>
      </p:sp>
      <p:graphicFrame>
        <p:nvGraphicFramePr>
          <p:cNvPr id="44051" name="Group 19"/>
          <p:cNvGraphicFramePr>
            <a:graphicFrameLocks noGrp="1"/>
          </p:cNvGraphicFramePr>
          <p:nvPr/>
        </p:nvGraphicFramePr>
        <p:xfrm>
          <a:off x="250825" y="1430338"/>
          <a:ext cx="8640763" cy="5416550"/>
        </p:xfrm>
        <a:graphic>
          <a:graphicData uri="http://schemas.openxmlformats.org/drawingml/2006/table">
            <a:tbl>
              <a:tblPr/>
              <a:tblGrid>
                <a:gridCol w="2055813"/>
                <a:gridCol w="6584950"/>
              </a:tblGrid>
              <a:tr h="722313">
                <a:tc>
                  <a:txBody>
                    <a:bodyPr/>
                    <a:lstStyle/>
                    <a:p>
                      <a:pPr marL="0" marR="0" lvl="0" indent="0" algn="ctr" defTabSz="449263" rtl="0" eaLnBrk="0" fontAlgn="base" latinLnBrk="0"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000" b="1" i="0" u="none" strike="noStrike" cap="none" normalizeH="0" baseline="0" dirty="0" smtClean="0">
                          <a:ln>
                            <a:noFill/>
                          </a:ln>
                          <a:solidFill>
                            <a:srgbClr val="FFFFFF"/>
                          </a:solidFill>
                          <a:effectLst/>
                          <a:latin typeface="Arial Unicode MS" pitchFamily="34" charset="-128"/>
                          <a:ea typeface="Arial Unicode MS" pitchFamily="34" charset="-128"/>
                          <a:cs typeface="Arial Unicode MS" pitchFamily="34" charset="-128"/>
                        </a:rPr>
                        <a:t>PROBLEMAS PRIORIZADOS</a:t>
                      </a:r>
                    </a:p>
                  </a:txBody>
                  <a:tcPr marL="89995" marR="89995" marT="61588" marB="45714"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449263" rtl="0" eaLnBrk="0" fontAlgn="base" latinLnBrk="0"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000" b="1" i="0" u="none" strike="noStrike" cap="none" normalizeH="0" baseline="0" dirty="0" smtClean="0">
                          <a:ln>
                            <a:noFill/>
                          </a:ln>
                          <a:solidFill>
                            <a:srgbClr val="FFFFFF"/>
                          </a:solidFill>
                          <a:effectLst/>
                          <a:latin typeface="Arial Unicode MS" pitchFamily="34" charset="-128"/>
                          <a:ea typeface="Arial Unicode MS" pitchFamily="34" charset="-128"/>
                          <a:cs typeface="Arial Unicode MS" pitchFamily="34" charset="-128"/>
                        </a:rPr>
                        <a:t>ACCIONES PROPUESTAS</a:t>
                      </a:r>
                    </a:p>
                  </a:txBody>
                  <a:tcPr marL="89995" marR="89995" marT="61588" marB="45714"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r>
              <a:tr h="4279900">
                <a:tc>
                  <a:txBody>
                    <a:bodyPr/>
                    <a:lstStyle/>
                    <a:p>
                      <a:pPr marL="0" marR="0" lvl="0" indent="0" algn="ctr" defTabSz="449263" rtl="0" eaLnBrk="0" fontAlgn="base" latinLnBrk="0" hangingPunct="0">
                        <a:lnSpc>
                          <a:spcPct val="100000"/>
                        </a:lnSpc>
                        <a:spcBef>
                          <a:spcPct val="0"/>
                        </a:spcBef>
                        <a:spcAft>
                          <a:spcPct val="0"/>
                        </a:spcAft>
                        <a:buClr>
                          <a:srgbClr val="000000"/>
                        </a:buClr>
                        <a:buSzTx/>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Altos niveles de </a:t>
                      </a:r>
                      <a:r>
                        <a:rPr kumimoji="0" lang="es-ES" sz="2200" b="0" i="0" u="none" strike="noStrike" cap="none" normalizeH="0" baseline="0" dirty="0" err="1" smtClean="0">
                          <a:ln>
                            <a:noFill/>
                          </a:ln>
                          <a:solidFill>
                            <a:schemeClr val="tx1"/>
                          </a:solidFill>
                          <a:effectLst/>
                          <a:latin typeface="Arial Unicode MS" pitchFamily="34" charset="-128"/>
                          <a:ea typeface="Arial Unicode MS" pitchFamily="34" charset="-128"/>
                          <a:cs typeface="Arial Unicode MS" pitchFamily="34" charset="-128"/>
                        </a:rPr>
                        <a:t>repitencia</a:t>
                      </a:r>
                      <a:r>
                        <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y abandono </a:t>
                      </a:r>
                      <a:r>
                        <a:rPr kumimoji="0" lang="es-AR"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(16%)</a:t>
                      </a:r>
                    </a:p>
                  </a:txBody>
                  <a:tcPr marL="89995" marR="89995" marT="61588"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Fortalecimiento de  espacios institucionales como </a:t>
                      </a:r>
                      <a:r>
                        <a:rPr kumimoji="0" lang="es-ES" sz="2200" b="0" i="0" u="none" strike="noStrike" cap="none" normalizeH="0" baseline="0" dirty="0" err="1" smtClean="0">
                          <a:ln>
                            <a:noFill/>
                          </a:ln>
                          <a:solidFill>
                            <a:schemeClr val="tx1"/>
                          </a:solidFill>
                          <a:effectLst/>
                          <a:latin typeface="Arial Unicode MS" pitchFamily="34" charset="-128"/>
                          <a:ea typeface="Arial Unicode MS" pitchFamily="34" charset="-128"/>
                          <a:cs typeface="Arial Unicode MS" pitchFamily="34" charset="-128"/>
                        </a:rPr>
                        <a:t>CAJ</a:t>
                      </a:r>
                      <a:r>
                        <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Centro de Estudiantes, Talleres en </a:t>
                      </a:r>
                      <a:r>
                        <a:rPr kumimoji="0" lang="es-ES" sz="2200" b="0" i="0" u="none" strike="noStrike" cap="none" normalizeH="0" baseline="0" dirty="0" err="1" smtClean="0">
                          <a:ln>
                            <a:noFill/>
                          </a:ln>
                          <a:solidFill>
                            <a:schemeClr val="tx1"/>
                          </a:solidFill>
                          <a:effectLst/>
                          <a:latin typeface="Arial Unicode MS" pitchFamily="34" charset="-128"/>
                          <a:ea typeface="Arial Unicode MS" pitchFamily="34" charset="-128"/>
                          <a:cs typeface="Arial Unicode MS" pitchFamily="34" charset="-128"/>
                        </a:rPr>
                        <a:t>contraturno</a:t>
                      </a:r>
                      <a:r>
                        <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entre otras.</a:t>
                      </a: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ES" sz="2200" b="0" i="0" u="none" strike="noStrike" cap="none" normalizeH="0" baseline="0" dirty="0" err="1" smtClean="0">
                          <a:ln>
                            <a:noFill/>
                          </a:ln>
                          <a:solidFill>
                            <a:schemeClr val="tx1"/>
                          </a:solidFill>
                          <a:effectLst/>
                          <a:latin typeface="Arial Unicode MS" pitchFamily="34" charset="-128"/>
                          <a:ea typeface="Arial Unicode MS" pitchFamily="34" charset="-128"/>
                          <a:cs typeface="Arial Unicode MS" pitchFamily="34" charset="-128"/>
                        </a:rPr>
                        <a:t>Efectivización</a:t>
                      </a:r>
                      <a:r>
                        <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de políticas educativas sobre acompañamiento de las trayectorias estudiantiles para lograr el ingreso, la permanencia y el egreso</a:t>
                      </a: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Intensificación de las actividades propuestas para  las tutorías.</a:t>
                      </a: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Planificación  e implementación de nuevas metodologías de enseñanza que contemplen las realidades cotidianas de los estudiantes.</a:t>
                      </a:r>
                    </a:p>
                    <a:p>
                      <a:pPr marL="85725" marR="0" lvl="0" indent="-85725" algn="just" defTabSz="914400" rtl="0" eaLnBrk="1" fontAlgn="base" latinLnBrk="0" hangingPunct="1">
                        <a:lnSpc>
                          <a:spcPct val="100000"/>
                        </a:lnSpc>
                        <a:spcBef>
                          <a:spcPct val="0"/>
                        </a:spcBef>
                        <a:spcAft>
                          <a:spcPct val="0"/>
                        </a:spcAft>
                        <a:buClrTx/>
                        <a:buSzTx/>
                        <a:buFont typeface="Arial" charset="0"/>
                        <a:buChar char="•"/>
                        <a:tabLst/>
                      </a:pPr>
                      <a:endPar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85725" marR="0" lvl="0" indent="-85725" algn="just" defTabSz="914400" rtl="0" eaLnBrk="1" fontAlgn="base" latinLnBrk="0" hangingPunct="1">
                        <a:lnSpc>
                          <a:spcPct val="100000"/>
                        </a:lnSpc>
                        <a:spcBef>
                          <a:spcPct val="0"/>
                        </a:spcBef>
                        <a:spcAft>
                          <a:spcPct val="0"/>
                        </a:spcAft>
                        <a:buClrTx/>
                        <a:buSzTx/>
                        <a:buFont typeface="Arial" charset="0"/>
                        <a:buChar char="•"/>
                        <a:tabLst/>
                      </a:pPr>
                      <a:endPar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85725" marR="0" lvl="0" indent="-85725" algn="just" defTabSz="914400" rtl="0" eaLnBrk="1" fontAlgn="base" latinLnBrk="0" hangingPunct="1">
                        <a:lnSpc>
                          <a:spcPct val="100000"/>
                        </a:lnSpc>
                        <a:spcBef>
                          <a:spcPct val="0"/>
                        </a:spcBef>
                        <a:spcAft>
                          <a:spcPct val="0"/>
                        </a:spcAft>
                        <a:buClrTx/>
                        <a:buSzTx/>
                        <a:buFont typeface="Arial" charset="0"/>
                        <a:buChar char="•"/>
                        <a:tabLst/>
                      </a:pPr>
                      <a:endParaRPr kumimoji="0" lang="es-AR"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txBody>
                  <a:tcPr marL="89530" marR="8953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3 Imagen" descr="1. Pagina.jpg"/>
          <p:cNvPicPr>
            <a:picLocks noChangeAspect="1"/>
          </p:cNvPicPr>
          <p:nvPr/>
        </p:nvPicPr>
        <p:blipFill>
          <a:blip r:embed="rId2"/>
          <a:srcRect/>
          <a:stretch>
            <a:fillRect/>
          </a:stretch>
        </p:blipFill>
        <p:spPr bwMode="auto">
          <a:xfrm>
            <a:off x="0" y="260350"/>
            <a:ext cx="3059113" cy="633413"/>
          </a:xfrm>
          <a:prstGeom prst="rect">
            <a:avLst/>
          </a:prstGeom>
          <a:noFill/>
          <a:ln w="9525">
            <a:noFill/>
            <a:miter lim="800000"/>
            <a:headEnd/>
            <a:tailEnd/>
          </a:ln>
        </p:spPr>
      </p:pic>
      <p:sp>
        <p:nvSpPr>
          <p:cNvPr id="43010" name="4 CuadroTexto"/>
          <p:cNvSpPr txBox="1">
            <a:spLocks noChangeArrowheads="1"/>
          </p:cNvSpPr>
          <p:nvPr/>
        </p:nvSpPr>
        <p:spPr bwMode="auto">
          <a:xfrm>
            <a:off x="428625" y="2000250"/>
            <a:ext cx="8286750" cy="369888"/>
          </a:xfrm>
          <a:prstGeom prst="rect">
            <a:avLst/>
          </a:prstGeom>
          <a:noFill/>
          <a:ln w="9525">
            <a:noFill/>
            <a:miter lim="800000"/>
            <a:headEnd/>
            <a:tailEnd/>
          </a:ln>
        </p:spPr>
        <p:txBody>
          <a:bodyPr>
            <a:spAutoFit/>
          </a:bodyPr>
          <a:lstStyle/>
          <a:p>
            <a:endParaRPr lang="es-AR" altLang="es-AR">
              <a:latin typeface="Calibri" pitchFamily="34" charset="0"/>
            </a:endParaRPr>
          </a:p>
        </p:txBody>
      </p:sp>
      <p:sp>
        <p:nvSpPr>
          <p:cNvPr id="43011" name="Rectangle 2"/>
          <p:cNvSpPr>
            <a:spLocks noChangeArrowheads="1"/>
          </p:cNvSpPr>
          <p:nvPr/>
        </p:nvSpPr>
        <p:spPr bwMode="auto">
          <a:xfrm>
            <a:off x="2916238" y="115888"/>
            <a:ext cx="5976937" cy="833437"/>
          </a:xfrm>
          <a:prstGeom prst="rect">
            <a:avLst/>
          </a:prstGeom>
          <a:noFill/>
          <a:ln w="9525">
            <a:noFill/>
            <a:round/>
            <a:headEnd/>
            <a:tailEnd/>
          </a:ln>
        </p:spPr>
        <p:txBody>
          <a:bodyPr lIns="90000" tIns="46800" rIns="90000" bIns="46800">
            <a:spAutoFit/>
          </a:bodyPr>
          <a:lstStyle/>
          <a:p>
            <a:pPr algn="ct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400" b="1">
                <a:latin typeface="Arial Unicode MS" pitchFamily="34" charset="-128"/>
                <a:ea typeface="Arial Unicode MS" pitchFamily="34" charset="-128"/>
                <a:cs typeface="Arial Unicode MS" pitchFamily="34" charset="-128"/>
              </a:rPr>
              <a:t>Dimensión I: Resultados de aprendizaje / trayectorias educativas de los alumnos (5) </a:t>
            </a:r>
          </a:p>
        </p:txBody>
      </p:sp>
      <p:graphicFrame>
        <p:nvGraphicFramePr>
          <p:cNvPr id="9" name="Group 20"/>
          <p:cNvGraphicFramePr>
            <a:graphicFrameLocks noGrp="1"/>
          </p:cNvGraphicFramePr>
          <p:nvPr/>
        </p:nvGraphicFramePr>
        <p:xfrm>
          <a:off x="179388" y="1557338"/>
          <a:ext cx="8785225" cy="3748087"/>
        </p:xfrm>
        <a:graphic>
          <a:graphicData uri="http://schemas.openxmlformats.org/drawingml/2006/table">
            <a:tbl>
              <a:tblPr/>
              <a:tblGrid>
                <a:gridCol w="2376487"/>
                <a:gridCol w="6408738"/>
              </a:tblGrid>
              <a:tr h="730250">
                <a:tc>
                  <a:txBody>
                    <a:bodyPr/>
                    <a:lstStyle/>
                    <a:p>
                      <a:pPr marL="0" marR="0" lvl="0" indent="0" algn="ctr" defTabSz="449263" rtl="0" eaLnBrk="0" fontAlgn="base" latinLnBrk="0"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200" b="1" i="0" u="none" strike="noStrike" cap="none" normalizeH="0" baseline="0" dirty="0" smtClean="0">
                          <a:ln>
                            <a:noFill/>
                          </a:ln>
                          <a:solidFill>
                            <a:srgbClr val="FFFFFF"/>
                          </a:solidFill>
                          <a:effectLst/>
                          <a:latin typeface="Arial Unicode MS" pitchFamily="34" charset="-128"/>
                          <a:ea typeface="Arial Unicode MS" pitchFamily="34" charset="-128"/>
                          <a:cs typeface="Arial Unicode MS" pitchFamily="34" charset="-128"/>
                        </a:rPr>
                        <a:t>PROBLEMAS PRIORIZADOS</a:t>
                      </a:r>
                    </a:p>
                  </a:txBody>
                  <a:tcPr marL="90000" marR="90000" marT="61586" marB="45712"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449263" rtl="0" eaLnBrk="0" fontAlgn="base" latinLnBrk="0"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200" b="1" i="0" u="none" strike="noStrike" cap="none" normalizeH="0" baseline="0" dirty="0" smtClean="0">
                          <a:ln>
                            <a:noFill/>
                          </a:ln>
                          <a:solidFill>
                            <a:srgbClr val="FFFFFF"/>
                          </a:solidFill>
                          <a:effectLst/>
                          <a:latin typeface="Arial Unicode MS" pitchFamily="34" charset="-128"/>
                          <a:ea typeface="Arial Unicode MS" pitchFamily="34" charset="-128"/>
                          <a:cs typeface="Arial Unicode MS" pitchFamily="34" charset="-128"/>
                        </a:rPr>
                        <a:t>ACCIONES PROPUESTAS</a:t>
                      </a:r>
                    </a:p>
                  </a:txBody>
                  <a:tcPr marL="90000" marR="90000" marT="61586" marB="45712"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r>
              <a:tr h="3017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AR"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AR"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Estudiantes con adicciones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AR"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11%</a:t>
                      </a:r>
                    </a:p>
                  </a:txBody>
                  <a:tcPr marL="89535" marR="8953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ES"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Propuesta de espacio para planificar el buen uso del tiempo libre, crear hábitos de deporte, prepararlos para competir con equipos de otras instituciones escolares, entre otras.</a:t>
                      </a: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ES"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Charlas con especialistas sobre distintas problemáticas juveniles.</a:t>
                      </a:r>
                    </a:p>
                    <a:p>
                      <a:pPr marL="0" marR="0" lvl="0" indent="0" algn="just" defTabSz="914400" rtl="0" eaLnBrk="1" fontAlgn="base" latinLnBrk="0" hangingPunct="1">
                        <a:lnSpc>
                          <a:spcPct val="100000"/>
                        </a:lnSpc>
                        <a:spcBef>
                          <a:spcPct val="0"/>
                        </a:spcBef>
                        <a:spcAft>
                          <a:spcPct val="0"/>
                        </a:spcAft>
                        <a:buClrTx/>
                        <a:buSzTx/>
                        <a:buFont typeface="Arial" charset="0"/>
                        <a:buChar char="•"/>
                        <a:tabLst/>
                      </a:pPr>
                      <a:endParaRPr kumimoji="0" lang="es-AR"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0"/>
                        </a:spcBef>
                        <a:spcAft>
                          <a:spcPct val="0"/>
                        </a:spcAft>
                        <a:buClrTx/>
                        <a:buSzTx/>
                        <a:buFont typeface="Arial" charset="0"/>
                        <a:buNone/>
                        <a:tabLst/>
                      </a:pPr>
                      <a:endParaRPr kumimoji="0" lang="es-AR"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txBody>
                  <a:tcPr marL="89535" marR="8953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3 Imagen" descr="1. Pagina.jpg"/>
          <p:cNvPicPr>
            <a:picLocks noChangeAspect="1"/>
          </p:cNvPicPr>
          <p:nvPr/>
        </p:nvPicPr>
        <p:blipFill>
          <a:blip r:embed="rId2"/>
          <a:srcRect/>
          <a:stretch>
            <a:fillRect/>
          </a:stretch>
        </p:blipFill>
        <p:spPr bwMode="auto">
          <a:xfrm>
            <a:off x="0" y="333375"/>
            <a:ext cx="3359150" cy="633413"/>
          </a:xfrm>
          <a:prstGeom prst="rect">
            <a:avLst/>
          </a:prstGeom>
          <a:noFill/>
          <a:ln w="9525">
            <a:noFill/>
            <a:miter lim="800000"/>
            <a:headEnd/>
            <a:tailEnd/>
          </a:ln>
        </p:spPr>
      </p:pic>
      <p:sp>
        <p:nvSpPr>
          <p:cNvPr id="44034" name="4 CuadroTexto"/>
          <p:cNvSpPr txBox="1">
            <a:spLocks noChangeArrowheads="1"/>
          </p:cNvSpPr>
          <p:nvPr/>
        </p:nvSpPr>
        <p:spPr bwMode="auto">
          <a:xfrm>
            <a:off x="428625" y="2000250"/>
            <a:ext cx="8286750" cy="369888"/>
          </a:xfrm>
          <a:prstGeom prst="rect">
            <a:avLst/>
          </a:prstGeom>
          <a:noFill/>
          <a:ln w="9525">
            <a:noFill/>
            <a:miter lim="800000"/>
            <a:headEnd/>
            <a:tailEnd/>
          </a:ln>
        </p:spPr>
        <p:txBody>
          <a:bodyPr>
            <a:spAutoFit/>
          </a:bodyPr>
          <a:lstStyle/>
          <a:p>
            <a:endParaRPr lang="es-AR" altLang="es-AR">
              <a:latin typeface="Calibri" pitchFamily="34" charset="0"/>
            </a:endParaRPr>
          </a:p>
        </p:txBody>
      </p:sp>
      <p:sp>
        <p:nvSpPr>
          <p:cNvPr id="44035" name="Rectangle 2"/>
          <p:cNvSpPr>
            <a:spLocks noChangeArrowheads="1"/>
          </p:cNvSpPr>
          <p:nvPr/>
        </p:nvSpPr>
        <p:spPr bwMode="auto">
          <a:xfrm>
            <a:off x="3276600" y="115888"/>
            <a:ext cx="5472113" cy="1201737"/>
          </a:xfrm>
          <a:prstGeom prst="rect">
            <a:avLst/>
          </a:prstGeom>
          <a:noFill/>
          <a:ln w="9525">
            <a:noFill/>
            <a:round/>
            <a:headEnd/>
            <a:tailEnd/>
          </a:ln>
        </p:spPr>
        <p:txBody>
          <a:bodyPr lIns="90000" tIns="46800" rIns="90000" bIns="46800">
            <a:spAutoFit/>
          </a:bodyPr>
          <a:lstStyle/>
          <a:p>
            <a:pPr algn="ct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400" b="1">
                <a:latin typeface="Arial Unicode MS" pitchFamily="34" charset="-128"/>
                <a:ea typeface="Arial Unicode MS" pitchFamily="34" charset="-128"/>
                <a:cs typeface="Arial Unicode MS" pitchFamily="34" charset="-128"/>
              </a:rPr>
              <a:t>Dimensión I: Logros en el aprendizaje y trayectorias educativas de los alumnos  (6)</a:t>
            </a:r>
          </a:p>
        </p:txBody>
      </p:sp>
      <p:graphicFrame>
        <p:nvGraphicFramePr>
          <p:cNvPr id="9" name="Group 20"/>
          <p:cNvGraphicFramePr>
            <a:graphicFrameLocks noGrp="1"/>
          </p:cNvGraphicFramePr>
          <p:nvPr/>
        </p:nvGraphicFramePr>
        <p:xfrm>
          <a:off x="250825" y="1412875"/>
          <a:ext cx="8569325" cy="4349750"/>
        </p:xfrm>
        <a:graphic>
          <a:graphicData uri="http://schemas.openxmlformats.org/drawingml/2006/table">
            <a:tbl>
              <a:tblPr/>
              <a:tblGrid>
                <a:gridCol w="2808288"/>
                <a:gridCol w="5761037"/>
              </a:tblGrid>
              <a:tr h="674688">
                <a:tc>
                  <a:txBody>
                    <a:bodyPr/>
                    <a:lstStyle/>
                    <a:p>
                      <a:pPr marL="0" marR="0" lvl="0" indent="0" algn="ctr" defTabSz="449263" rtl="0" eaLnBrk="0" fontAlgn="base" latinLnBrk="0"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000" b="1" i="0" u="none" strike="noStrike" cap="none" normalizeH="0" baseline="0" dirty="0" smtClean="0">
                          <a:ln>
                            <a:noFill/>
                          </a:ln>
                          <a:solidFill>
                            <a:srgbClr val="FFFFFF"/>
                          </a:solidFill>
                          <a:effectLst/>
                          <a:latin typeface="Arial Unicode MS" pitchFamily="34" charset="-128"/>
                          <a:ea typeface="Arial Unicode MS" pitchFamily="34" charset="-128"/>
                          <a:cs typeface="Arial Unicode MS" pitchFamily="34" charset="-128"/>
                        </a:rPr>
                        <a:t>PROBLEMAS PRIORIZADOS</a:t>
                      </a:r>
                    </a:p>
                  </a:txBody>
                  <a:tcPr marL="89997" marR="89997" marT="61594" marB="45718"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449263" rtl="0" eaLnBrk="0" fontAlgn="base" latinLnBrk="0"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000" b="1" i="0" u="none" strike="noStrike" cap="none" normalizeH="0" baseline="0" dirty="0" smtClean="0">
                          <a:ln>
                            <a:noFill/>
                          </a:ln>
                          <a:solidFill>
                            <a:srgbClr val="FFFFFF"/>
                          </a:solidFill>
                          <a:effectLst/>
                          <a:latin typeface="Arial Unicode MS" pitchFamily="34" charset="-128"/>
                          <a:ea typeface="Arial Unicode MS" pitchFamily="34" charset="-128"/>
                          <a:cs typeface="Arial Unicode MS" pitchFamily="34" charset="-128"/>
                        </a:rPr>
                        <a:t>ACCIONES PROPUESTAS</a:t>
                      </a:r>
                    </a:p>
                  </a:txBody>
                  <a:tcPr marL="89997" marR="89997" marT="61594" marB="45718"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r>
              <a:tr h="3675063">
                <a:tc>
                  <a:txBody>
                    <a:bodyPr/>
                    <a:lstStyle/>
                    <a:p>
                      <a:pPr marL="0" marR="0" lvl="0" indent="0" algn="ctr" defTabSz="449263" rtl="0" eaLnBrk="0" fontAlgn="base" latinLnBrk="0" hangingPunct="0">
                        <a:lnSpc>
                          <a:spcPct val="100000"/>
                        </a:lnSpc>
                        <a:spcBef>
                          <a:spcPct val="0"/>
                        </a:spcBef>
                        <a:spcAft>
                          <a:spcPct val="0"/>
                        </a:spcAft>
                        <a:buClr>
                          <a:srgbClr val="000000"/>
                        </a:buClr>
                        <a:buSzTx/>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AR"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Violencia Física y verbal entre estudiantes y distintos actores de la comunidad educativa</a:t>
                      </a:r>
                    </a:p>
                    <a:p>
                      <a:pPr marL="0" marR="0" lvl="0" indent="0" algn="ctr" defTabSz="449263" rtl="0" eaLnBrk="0" fontAlgn="base" latinLnBrk="0" hangingPunct="0">
                        <a:lnSpc>
                          <a:spcPct val="100000"/>
                        </a:lnSpc>
                        <a:spcBef>
                          <a:spcPct val="0"/>
                        </a:spcBef>
                        <a:spcAft>
                          <a:spcPct val="0"/>
                        </a:spcAft>
                        <a:buClr>
                          <a:srgbClr val="000000"/>
                        </a:buClr>
                        <a:buSzTx/>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AR"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5%</a:t>
                      </a:r>
                    </a:p>
                  </a:txBody>
                  <a:tcPr marL="89997" marR="89997" marT="61594"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107950" marR="0" lvl="0" indent="-107950" algn="just" defTabSz="449263" rtl="0" eaLnBrk="0" fontAlgn="base" latinLnBrk="0" hangingPunct="0">
                        <a:lnSpc>
                          <a:spcPct val="100000"/>
                        </a:lnSpc>
                        <a:spcBef>
                          <a:spcPct val="0"/>
                        </a:spcBef>
                        <a:spcAft>
                          <a:spcPct val="0"/>
                        </a:spcAft>
                        <a:buClr>
                          <a:srgbClr val="000000"/>
                        </a:buClr>
                        <a:buSzTx/>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ES" altLang="es-AR" sz="20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endParaRPr>
                    </a:p>
                    <a:p>
                      <a:pPr marL="0" marR="0" lvl="0" indent="0" algn="just" defTabSz="449263" rtl="0" eaLnBrk="0" fontAlgn="base" latinLnBrk="0" hangingPunct="0">
                        <a:lnSpc>
                          <a:spcPct val="100000"/>
                        </a:lnSpc>
                        <a:spcBef>
                          <a:spcPct val="0"/>
                        </a:spcBef>
                        <a:spcAft>
                          <a:spcPct val="0"/>
                        </a:spcAft>
                        <a:buClr>
                          <a:srgbClr val="000000"/>
                        </a:buClr>
                        <a:buSz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AR" sz="20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Organización de actividades que convoquen a todos los actores de la comunidad educativa.</a:t>
                      </a:r>
                    </a:p>
                    <a:p>
                      <a:pPr marL="0" marR="0" lvl="0" indent="0" algn="just" defTabSz="449263" rtl="0" eaLnBrk="0" fontAlgn="base" latinLnBrk="0" hangingPunct="0">
                        <a:lnSpc>
                          <a:spcPct val="100000"/>
                        </a:lnSpc>
                        <a:spcBef>
                          <a:spcPct val="0"/>
                        </a:spcBef>
                        <a:spcAft>
                          <a:spcPct val="0"/>
                        </a:spcAft>
                        <a:buClr>
                          <a:srgbClr val="000000"/>
                        </a:buClr>
                        <a:buSz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AR" sz="20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Planificación de actividades que fomenten el fortalecimiento de los vínculos entre los integrantes de la comunidad.</a:t>
                      </a:r>
                    </a:p>
                    <a:p>
                      <a:pPr marL="0" marR="0" lvl="0" indent="0" algn="just" defTabSz="449263" rtl="0" eaLnBrk="0" fontAlgn="base" latinLnBrk="0" hangingPunct="0">
                        <a:lnSpc>
                          <a:spcPct val="100000"/>
                        </a:lnSpc>
                        <a:spcBef>
                          <a:spcPct val="0"/>
                        </a:spcBef>
                        <a:spcAft>
                          <a:spcPct val="0"/>
                        </a:spcAft>
                        <a:buClr>
                          <a:srgbClr val="000000"/>
                        </a:buClr>
                        <a:buSz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AR" sz="20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Convivencias.</a:t>
                      </a:r>
                    </a:p>
                    <a:p>
                      <a:pPr marL="0" marR="0" lvl="0" indent="0" algn="just" defTabSz="449263" rtl="0" eaLnBrk="0" fontAlgn="base" latinLnBrk="0" hangingPunct="0">
                        <a:lnSpc>
                          <a:spcPct val="100000"/>
                        </a:lnSpc>
                        <a:spcBef>
                          <a:spcPct val="0"/>
                        </a:spcBef>
                        <a:spcAft>
                          <a:spcPct val="0"/>
                        </a:spcAft>
                        <a:buClr>
                          <a:srgbClr val="000000"/>
                        </a:buClr>
                        <a:buSz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AR" sz="20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Talleres de normas de convivencia, educación en valores, reconocimiento del otro, entre otras.</a:t>
                      </a:r>
                    </a:p>
                  </a:txBody>
                  <a:tcPr marL="89997" marR="89997" marT="61594"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3 Imagen" descr="1. Pagina.jpg"/>
          <p:cNvPicPr>
            <a:picLocks noChangeAspect="1"/>
          </p:cNvPicPr>
          <p:nvPr/>
        </p:nvPicPr>
        <p:blipFill>
          <a:blip r:embed="rId2"/>
          <a:srcRect/>
          <a:stretch>
            <a:fillRect/>
          </a:stretch>
        </p:blipFill>
        <p:spPr bwMode="auto">
          <a:xfrm>
            <a:off x="0" y="333375"/>
            <a:ext cx="3359150" cy="633413"/>
          </a:xfrm>
          <a:prstGeom prst="rect">
            <a:avLst/>
          </a:prstGeom>
          <a:noFill/>
          <a:ln w="9525">
            <a:noFill/>
            <a:miter lim="800000"/>
            <a:headEnd/>
            <a:tailEnd/>
          </a:ln>
        </p:spPr>
      </p:pic>
      <p:sp>
        <p:nvSpPr>
          <p:cNvPr id="45058" name="4 CuadroTexto"/>
          <p:cNvSpPr txBox="1">
            <a:spLocks noChangeArrowheads="1"/>
          </p:cNvSpPr>
          <p:nvPr/>
        </p:nvSpPr>
        <p:spPr bwMode="auto">
          <a:xfrm>
            <a:off x="428625" y="2000250"/>
            <a:ext cx="8286750" cy="369888"/>
          </a:xfrm>
          <a:prstGeom prst="rect">
            <a:avLst/>
          </a:prstGeom>
          <a:noFill/>
          <a:ln w="9525">
            <a:noFill/>
            <a:miter lim="800000"/>
            <a:headEnd/>
            <a:tailEnd/>
          </a:ln>
        </p:spPr>
        <p:txBody>
          <a:bodyPr>
            <a:spAutoFit/>
          </a:bodyPr>
          <a:lstStyle/>
          <a:p>
            <a:endParaRPr lang="es-AR" altLang="es-AR">
              <a:latin typeface="Calibri" pitchFamily="34" charset="0"/>
            </a:endParaRPr>
          </a:p>
        </p:txBody>
      </p:sp>
      <p:sp>
        <p:nvSpPr>
          <p:cNvPr id="45059" name="Rectangle 2"/>
          <p:cNvSpPr>
            <a:spLocks noChangeArrowheads="1"/>
          </p:cNvSpPr>
          <p:nvPr/>
        </p:nvSpPr>
        <p:spPr bwMode="auto">
          <a:xfrm>
            <a:off x="3276600" y="115888"/>
            <a:ext cx="5472113" cy="1201737"/>
          </a:xfrm>
          <a:prstGeom prst="rect">
            <a:avLst/>
          </a:prstGeom>
          <a:noFill/>
          <a:ln w="9525">
            <a:noFill/>
            <a:round/>
            <a:headEnd/>
            <a:tailEnd/>
          </a:ln>
        </p:spPr>
        <p:txBody>
          <a:bodyPr lIns="90000" tIns="46800" rIns="90000" bIns="46800">
            <a:spAutoFit/>
          </a:bodyPr>
          <a:lstStyle/>
          <a:p>
            <a:pPr algn="ct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400" b="1">
                <a:latin typeface="Arial Unicode MS" pitchFamily="34" charset="-128"/>
                <a:ea typeface="Arial Unicode MS" pitchFamily="34" charset="-128"/>
                <a:cs typeface="Arial Unicode MS" pitchFamily="34" charset="-128"/>
              </a:rPr>
              <a:t>Dimensión I: Resultados de aprendizaje / trayectorias educativas de los alumnos  (6)</a:t>
            </a:r>
          </a:p>
        </p:txBody>
      </p:sp>
      <p:graphicFrame>
        <p:nvGraphicFramePr>
          <p:cNvPr id="9" name="Group 20"/>
          <p:cNvGraphicFramePr>
            <a:graphicFrameLocks noGrp="1"/>
          </p:cNvGraphicFramePr>
          <p:nvPr/>
        </p:nvGraphicFramePr>
        <p:xfrm>
          <a:off x="250825" y="1412875"/>
          <a:ext cx="8569325" cy="4745038"/>
        </p:xfrm>
        <a:graphic>
          <a:graphicData uri="http://schemas.openxmlformats.org/drawingml/2006/table">
            <a:tbl>
              <a:tblPr/>
              <a:tblGrid>
                <a:gridCol w="2808288"/>
                <a:gridCol w="5761037"/>
              </a:tblGrid>
              <a:tr h="674688">
                <a:tc>
                  <a:txBody>
                    <a:bodyPr/>
                    <a:lstStyle/>
                    <a:p>
                      <a:pPr marL="0" marR="0" lvl="0" indent="0" algn="ctr" defTabSz="449263" rtl="0" eaLnBrk="0" fontAlgn="base" latinLnBrk="0"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000" b="1" i="0" u="none" strike="noStrike" cap="none" normalizeH="0" baseline="0" dirty="0" smtClean="0">
                          <a:ln>
                            <a:noFill/>
                          </a:ln>
                          <a:solidFill>
                            <a:srgbClr val="FFFFFF"/>
                          </a:solidFill>
                          <a:effectLst/>
                          <a:latin typeface="Arial Unicode MS" pitchFamily="34" charset="-128"/>
                          <a:ea typeface="Arial Unicode MS" pitchFamily="34" charset="-128"/>
                          <a:cs typeface="Arial Unicode MS" pitchFamily="34" charset="-128"/>
                        </a:rPr>
                        <a:t>PROBLEMAS PRIORIZADOS</a:t>
                      </a:r>
                    </a:p>
                  </a:txBody>
                  <a:tcPr marL="89997" marR="89997" marT="61594" marB="45718"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449263" rtl="0" eaLnBrk="0" fontAlgn="base" latinLnBrk="0"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000" b="1" i="0" u="none" strike="noStrike" cap="none" normalizeH="0" baseline="0" dirty="0" smtClean="0">
                          <a:ln>
                            <a:noFill/>
                          </a:ln>
                          <a:solidFill>
                            <a:srgbClr val="FFFFFF"/>
                          </a:solidFill>
                          <a:effectLst/>
                          <a:latin typeface="Arial Unicode MS" pitchFamily="34" charset="-128"/>
                          <a:ea typeface="Arial Unicode MS" pitchFamily="34" charset="-128"/>
                          <a:cs typeface="Arial Unicode MS" pitchFamily="34" charset="-128"/>
                        </a:rPr>
                        <a:t>ACCIONES PROPUESTAS</a:t>
                      </a:r>
                    </a:p>
                  </a:txBody>
                  <a:tcPr marL="89997" marR="89997" marT="61594" marB="45718"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r>
              <a:tr h="3675063">
                <a:tc>
                  <a:txBody>
                    <a:bodyPr/>
                    <a:lstStyle/>
                    <a:p>
                      <a:pPr marL="0" marR="0" lvl="0" indent="0" algn="ctr" defTabSz="449263" rtl="0" eaLnBrk="0" fontAlgn="base" latinLnBrk="0" hangingPunct="0">
                        <a:lnSpc>
                          <a:spcPct val="100000"/>
                        </a:lnSpc>
                        <a:spcBef>
                          <a:spcPct val="0"/>
                        </a:spcBef>
                        <a:spcAft>
                          <a:spcPct val="0"/>
                        </a:spcAft>
                        <a:buClr>
                          <a:srgbClr val="000000"/>
                        </a:buClr>
                        <a:buSzTx/>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AR"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Altos índices de embarazo adolescente y desconocimiento de las enfermedades de transmisión sexual</a:t>
                      </a:r>
                    </a:p>
                    <a:p>
                      <a:pPr marL="0" marR="0" lvl="0" indent="0" algn="ctr" defTabSz="449263" rtl="0" eaLnBrk="0" fontAlgn="base" latinLnBrk="0" hangingPunct="0">
                        <a:lnSpc>
                          <a:spcPct val="100000"/>
                        </a:lnSpc>
                        <a:spcBef>
                          <a:spcPct val="0"/>
                        </a:spcBef>
                        <a:spcAft>
                          <a:spcPct val="0"/>
                        </a:spcAft>
                        <a:buClr>
                          <a:srgbClr val="000000"/>
                        </a:buClr>
                        <a:buSzTx/>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AR"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5%</a:t>
                      </a:r>
                    </a:p>
                    <a:p>
                      <a:pPr marL="0" marR="0" lvl="0" indent="0" algn="ctr" defTabSz="449263" rtl="0" eaLnBrk="0" fontAlgn="base" latinLnBrk="0" hangingPunct="0">
                        <a:lnSpc>
                          <a:spcPct val="100000"/>
                        </a:lnSpc>
                        <a:spcBef>
                          <a:spcPct val="0"/>
                        </a:spcBef>
                        <a:spcAft>
                          <a:spcPct val="0"/>
                        </a:spcAft>
                        <a:buClr>
                          <a:srgbClr val="000000"/>
                        </a:buClr>
                        <a:buSzTx/>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ES" altLang="es-AR"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ctr" defTabSz="449263" rtl="0" eaLnBrk="0" fontAlgn="base" latinLnBrk="0" hangingPunct="0">
                        <a:lnSpc>
                          <a:spcPct val="100000"/>
                        </a:lnSpc>
                        <a:spcBef>
                          <a:spcPct val="0"/>
                        </a:spcBef>
                        <a:spcAft>
                          <a:spcPct val="0"/>
                        </a:spcAft>
                        <a:buClr>
                          <a:srgbClr val="000000"/>
                        </a:buClr>
                        <a:buSzTx/>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Estudiantes con sobreedad</a:t>
                      </a:r>
                    </a:p>
                    <a:p>
                      <a:pPr marL="0" marR="0" lvl="0" indent="0" algn="ctr" defTabSz="449263" rtl="0" eaLnBrk="0" fontAlgn="base" latinLnBrk="0" hangingPunct="0">
                        <a:lnSpc>
                          <a:spcPct val="100000"/>
                        </a:lnSpc>
                        <a:spcBef>
                          <a:spcPct val="0"/>
                        </a:spcBef>
                        <a:spcAft>
                          <a:spcPct val="0"/>
                        </a:spcAft>
                        <a:buClr>
                          <a:srgbClr val="000000"/>
                        </a:buClr>
                        <a:buSzTx/>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5%</a:t>
                      </a:r>
                      <a:endParaRPr kumimoji="0" lang="es-ES" altLang="es-AR"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ctr" defTabSz="449263" rtl="0" eaLnBrk="0" fontAlgn="base" latinLnBrk="0" hangingPunct="0">
                        <a:lnSpc>
                          <a:spcPct val="100000"/>
                        </a:lnSpc>
                        <a:spcBef>
                          <a:spcPct val="0"/>
                        </a:spcBef>
                        <a:spcAft>
                          <a:spcPct val="0"/>
                        </a:spcAft>
                        <a:buClr>
                          <a:srgbClr val="000000"/>
                        </a:buClr>
                        <a:buSzTx/>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ES" altLang="es-AR"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ctr" defTabSz="449263" rtl="0" eaLnBrk="0" fontAlgn="base" latinLnBrk="0" hangingPunct="0">
                        <a:lnSpc>
                          <a:spcPct val="100000"/>
                        </a:lnSpc>
                        <a:spcBef>
                          <a:spcPct val="0"/>
                        </a:spcBef>
                        <a:spcAft>
                          <a:spcPct val="0"/>
                        </a:spcAft>
                        <a:buClr>
                          <a:srgbClr val="000000"/>
                        </a:buClr>
                        <a:buSzTx/>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ES" altLang="es-AR"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ctr" defTabSz="449263" rtl="0" eaLnBrk="0" fontAlgn="base" latinLnBrk="0" hangingPunct="0">
                        <a:lnSpc>
                          <a:spcPct val="100000"/>
                        </a:lnSpc>
                        <a:spcBef>
                          <a:spcPct val="0"/>
                        </a:spcBef>
                        <a:spcAft>
                          <a:spcPct val="0"/>
                        </a:spcAft>
                        <a:buClr>
                          <a:srgbClr val="000000"/>
                        </a:buClr>
                        <a:buSzTx/>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ES" altLang="es-AR"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txBody>
                  <a:tcPr marL="89997" marR="89997" marT="61594"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just" defTabSz="449263" rtl="0" eaLnBrk="0" fontAlgn="base" latinLnBrk="0" hangingPunct="0">
                        <a:lnSpc>
                          <a:spcPct val="100000"/>
                        </a:lnSpc>
                        <a:spcBef>
                          <a:spcPct val="0"/>
                        </a:spcBef>
                        <a:spcAft>
                          <a:spcPct val="0"/>
                        </a:spcAft>
                        <a:buClr>
                          <a:srgbClr val="000000"/>
                        </a:buClr>
                        <a:buSz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sz="2400" dirty="0" smtClean="0">
                          <a:latin typeface="Arial Unicode MS" pitchFamily="34" charset="-128"/>
                          <a:ea typeface="Arial Unicode MS" pitchFamily="34" charset="-128"/>
                          <a:cs typeface="Arial Unicode MS" pitchFamily="34" charset="-128"/>
                        </a:rPr>
                        <a:t>Talleres de Educación Sexual integral y responsable. </a:t>
                      </a:r>
                    </a:p>
                    <a:p>
                      <a:pPr marL="0" marR="0" lvl="0" indent="0" algn="just" defTabSz="449263" rtl="0" eaLnBrk="0" fontAlgn="base" latinLnBrk="0" hangingPunct="0">
                        <a:lnSpc>
                          <a:spcPct val="100000"/>
                        </a:lnSpc>
                        <a:spcBef>
                          <a:spcPct val="0"/>
                        </a:spcBef>
                        <a:spcAft>
                          <a:spcPct val="0"/>
                        </a:spcAft>
                        <a:buClr>
                          <a:srgbClr val="000000"/>
                        </a:buClr>
                        <a:buSz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4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Talleres  con especialista sobre enfermedades de transmisión sexual.</a:t>
                      </a:r>
                      <a:endParaRPr kumimoji="0" lang="es-ES" altLang="es-AR" sz="24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endParaRPr>
                    </a:p>
                    <a:p>
                      <a:pPr marL="0" marR="0" lvl="0" indent="0" algn="just" defTabSz="449263" rtl="0" eaLnBrk="0" fontAlgn="base" latinLnBrk="0" hangingPunct="0">
                        <a:lnSpc>
                          <a:spcPct val="100000"/>
                        </a:lnSpc>
                        <a:spcBef>
                          <a:spcPct val="0"/>
                        </a:spcBef>
                        <a:spcAft>
                          <a:spcPct val="0"/>
                        </a:spcAft>
                        <a:buClr>
                          <a:srgbClr val="000000"/>
                        </a:buClr>
                        <a:buSz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ES" altLang="es-AR" sz="24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endParaRPr>
                    </a:p>
                    <a:p>
                      <a:pPr marL="0" marR="0" lvl="0" indent="0" algn="just" defTabSz="449263" rtl="0" eaLnBrk="0" fontAlgn="base" latinLnBrk="0" hangingPunct="0">
                        <a:lnSpc>
                          <a:spcPct val="100000"/>
                        </a:lnSpc>
                        <a:spcBef>
                          <a:spcPct val="0"/>
                        </a:spcBef>
                        <a:spcAft>
                          <a:spcPct val="0"/>
                        </a:spcAft>
                        <a:buClr>
                          <a:srgbClr val="000000"/>
                        </a:buClr>
                        <a:buSz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s-ES" altLang="es-AR" sz="24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Diseño de estrategias de acompañamiento específicas  de las trayectorias de los estudiantes.</a:t>
                      </a:r>
                    </a:p>
                    <a:p>
                      <a:pPr marL="0" marR="0" lvl="0" indent="0" algn="just" defTabSz="449263" rtl="0" eaLnBrk="0" fontAlgn="base" latinLnBrk="0" hangingPunct="0">
                        <a:lnSpc>
                          <a:spcPct val="100000"/>
                        </a:lnSpc>
                        <a:spcBef>
                          <a:spcPct val="0"/>
                        </a:spcBef>
                        <a:spcAft>
                          <a:spcPct val="0"/>
                        </a:spcAft>
                        <a:buClr>
                          <a:srgbClr val="000000"/>
                        </a:buClr>
                        <a:buSz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ES" altLang="es-AR" sz="24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endParaRPr>
                    </a:p>
                  </a:txBody>
                  <a:tcPr marL="89997" marR="89997" marT="61594"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3 Imagen" descr="1. Pagina.jpg"/>
          <p:cNvPicPr>
            <a:picLocks noChangeAspect="1"/>
          </p:cNvPicPr>
          <p:nvPr/>
        </p:nvPicPr>
        <p:blipFill>
          <a:blip r:embed="rId2"/>
          <a:srcRect/>
          <a:stretch>
            <a:fillRect/>
          </a:stretch>
        </p:blipFill>
        <p:spPr bwMode="auto">
          <a:xfrm>
            <a:off x="0" y="576263"/>
            <a:ext cx="3359150" cy="633412"/>
          </a:xfrm>
          <a:prstGeom prst="rect">
            <a:avLst/>
          </a:prstGeom>
          <a:noFill/>
          <a:ln w="9525">
            <a:noFill/>
            <a:miter lim="800000"/>
            <a:headEnd/>
            <a:tailEnd/>
          </a:ln>
        </p:spPr>
      </p:pic>
      <p:sp>
        <p:nvSpPr>
          <p:cNvPr id="17410" name="4 CuadroTexto"/>
          <p:cNvSpPr txBox="1">
            <a:spLocks noChangeArrowheads="1"/>
          </p:cNvSpPr>
          <p:nvPr/>
        </p:nvSpPr>
        <p:spPr bwMode="auto">
          <a:xfrm>
            <a:off x="428625" y="2000250"/>
            <a:ext cx="8286750" cy="369888"/>
          </a:xfrm>
          <a:prstGeom prst="rect">
            <a:avLst/>
          </a:prstGeom>
          <a:noFill/>
          <a:ln w="9525">
            <a:noFill/>
            <a:miter lim="800000"/>
            <a:headEnd/>
            <a:tailEnd/>
          </a:ln>
        </p:spPr>
        <p:txBody>
          <a:bodyPr>
            <a:spAutoFit/>
          </a:bodyPr>
          <a:lstStyle/>
          <a:p>
            <a:endParaRPr lang="es-AR" altLang="es-AR">
              <a:latin typeface="Calibri" pitchFamily="34" charset="0"/>
            </a:endParaRPr>
          </a:p>
        </p:txBody>
      </p:sp>
      <p:sp>
        <p:nvSpPr>
          <p:cNvPr id="17411" name="Rectangle 4"/>
          <p:cNvSpPr>
            <a:spLocks noChangeArrowheads="1"/>
          </p:cNvSpPr>
          <p:nvPr/>
        </p:nvSpPr>
        <p:spPr bwMode="auto">
          <a:xfrm>
            <a:off x="3276600" y="538163"/>
            <a:ext cx="5722938" cy="587375"/>
          </a:xfrm>
          <a:prstGeom prst="rect">
            <a:avLst/>
          </a:prstGeom>
          <a:noFill/>
          <a:ln w="9525">
            <a:noFill/>
            <a:round/>
            <a:headEnd/>
            <a:tailEnd/>
          </a:ln>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3200" b="1">
                <a:latin typeface="Arial Unicode MS" pitchFamily="34" charset="-128"/>
                <a:ea typeface="Arial Unicode MS" pitchFamily="34" charset="-128"/>
                <a:cs typeface="Arial Unicode MS" pitchFamily="34" charset="-128"/>
              </a:rPr>
              <a:t>SISTEMATIZACIÓN (1)</a:t>
            </a:r>
          </a:p>
        </p:txBody>
      </p:sp>
      <p:sp>
        <p:nvSpPr>
          <p:cNvPr id="17412" name="Rectangle 3"/>
          <p:cNvSpPr>
            <a:spLocks noChangeArrowheads="1"/>
          </p:cNvSpPr>
          <p:nvPr/>
        </p:nvSpPr>
        <p:spPr bwMode="auto">
          <a:xfrm>
            <a:off x="395288" y="1341438"/>
            <a:ext cx="8351837" cy="4451350"/>
          </a:xfrm>
          <a:prstGeom prst="rect">
            <a:avLst/>
          </a:prstGeom>
          <a:noFill/>
          <a:ln w="9525">
            <a:noFill/>
            <a:round/>
            <a:headEnd/>
            <a:tailEnd/>
          </a:ln>
        </p:spPr>
        <p:txBody>
          <a:bodyPr lIns="90000" tIns="46800" rIns="90000" bIns="46800">
            <a:spAutoFit/>
          </a:bodyPr>
          <a:lstStyle/>
          <a:p>
            <a:pPr algn="just">
              <a:buClr>
                <a:srgbClr val="000000"/>
              </a:buCl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200">
                <a:solidFill>
                  <a:srgbClr val="000000"/>
                </a:solidFill>
                <a:latin typeface="Arial Unicode MS" pitchFamily="34" charset="-128"/>
                <a:ea typeface="Arial Unicode MS" pitchFamily="34" charset="-128"/>
                <a:cs typeface="Arial Unicode MS" pitchFamily="34" charset="-128"/>
              </a:rPr>
              <a:t>Dos significados, no excluyentes:</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AR" altLang="es-AR" sz="2200">
              <a:solidFill>
                <a:srgbClr val="000000"/>
              </a:solidFill>
              <a:latin typeface="Arial Unicode MS" pitchFamily="34" charset="-128"/>
              <a:ea typeface="Arial Unicode MS" pitchFamily="34" charset="-128"/>
              <a:cs typeface="Arial Unicode MS" pitchFamily="34" charset="-128"/>
            </a:endParaRPr>
          </a:p>
          <a:p>
            <a:pPr marL="627063" lvl="1" indent="-180975" algn="just">
              <a:buClr>
                <a:srgbClr val="000000"/>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200" b="1">
                <a:solidFill>
                  <a:srgbClr val="000000"/>
                </a:solidFill>
                <a:latin typeface="Arial Unicode MS" pitchFamily="34" charset="-128"/>
                <a:ea typeface="Arial Unicode MS" pitchFamily="34" charset="-128"/>
                <a:cs typeface="Arial Unicode MS" pitchFamily="34" charset="-128"/>
              </a:rPr>
              <a:t>Ordenamiento de información </a:t>
            </a:r>
            <a:r>
              <a:rPr lang="es-AR" altLang="es-AR" sz="2200">
                <a:solidFill>
                  <a:srgbClr val="000000"/>
                </a:solidFill>
                <a:latin typeface="Arial Unicode MS" pitchFamily="34" charset="-128"/>
                <a:ea typeface="Arial Unicode MS" pitchFamily="34" charset="-128"/>
                <a:cs typeface="Arial Unicode MS" pitchFamily="34" charset="-128"/>
              </a:rPr>
              <a:t>cuanti o cualitativa según categorías o ejes analíticos predeterminados o emergentes del propio corpus de información recabada. </a:t>
            </a:r>
          </a:p>
          <a:p>
            <a:pPr marL="627063" lvl="1" indent="-180975"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AR" altLang="es-AR" sz="2200">
              <a:solidFill>
                <a:srgbClr val="000000"/>
              </a:solidFill>
              <a:latin typeface="Arial Unicode MS" pitchFamily="34" charset="-128"/>
              <a:ea typeface="Arial Unicode MS" pitchFamily="34" charset="-128"/>
              <a:cs typeface="Arial Unicode MS" pitchFamily="34" charset="-128"/>
            </a:endParaRPr>
          </a:p>
          <a:p>
            <a:pPr marL="627063" lvl="1" indent="-180975"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200">
                <a:solidFill>
                  <a:srgbClr val="000000"/>
                </a:solidFill>
                <a:latin typeface="Arial Unicode MS" pitchFamily="34" charset="-128"/>
                <a:ea typeface="Arial Unicode MS" pitchFamily="34" charset="-128"/>
                <a:cs typeface="Arial Unicode MS" pitchFamily="34" charset="-128"/>
              </a:rPr>
              <a:t>- Un proceso permanente y acumulativo de </a:t>
            </a:r>
            <a:r>
              <a:rPr lang="es-AR" altLang="es-AR" sz="2200" b="1">
                <a:solidFill>
                  <a:srgbClr val="000000"/>
                </a:solidFill>
                <a:latin typeface="Arial Unicode MS" pitchFamily="34" charset="-128"/>
                <a:ea typeface="Arial Unicode MS" pitchFamily="34" charset="-128"/>
                <a:cs typeface="Arial Unicode MS" pitchFamily="34" charset="-128"/>
              </a:rPr>
              <a:t>producción de conocimientos a partir de las experiencias </a:t>
            </a:r>
            <a:r>
              <a:rPr lang="es-AR" altLang="es-AR" sz="2200">
                <a:solidFill>
                  <a:srgbClr val="000000"/>
                </a:solidFill>
                <a:latin typeface="Arial Unicode MS" pitchFamily="34" charset="-128"/>
                <a:ea typeface="Arial Unicode MS" pitchFamily="34" charset="-128"/>
                <a:cs typeface="Arial Unicode MS" pitchFamily="34" charset="-128"/>
              </a:rPr>
              <a:t>de intervención en una realidad social. Su finalidad primordial es la de producir conocimiento útil para la acción. Se basa en el convencimiento de que se puede aprender de la práctica y que ese conocimiento ayudará a mejorar esa práctica.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3 Imagen" descr="1. Pagina.jpg"/>
          <p:cNvPicPr>
            <a:picLocks noChangeAspect="1"/>
          </p:cNvPicPr>
          <p:nvPr/>
        </p:nvPicPr>
        <p:blipFill>
          <a:blip r:embed="rId2"/>
          <a:srcRect/>
          <a:stretch>
            <a:fillRect/>
          </a:stretch>
        </p:blipFill>
        <p:spPr bwMode="auto">
          <a:xfrm>
            <a:off x="0" y="115888"/>
            <a:ext cx="3359150" cy="633412"/>
          </a:xfrm>
          <a:prstGeom prst="rect">
            <a:avLst/>
          </a:prstGeom>
          <a:noFill/>
          <a:ln w="9525">
            <a:noFill/>
            <a:miter lim="800000"/>
            <a:headEnd/>
            <a:tailEnd/>
          </a:ln>
        </p:spPr>
      </p:pic>
      <p:sp>
        <p:nvSpPr>
          <p:cNvPr id="46082" name="4 CuadroTexto"/>
          <p:cNvSpPr txBox="1">
            <a:spLocks noChangeArrowheads="1"/>
          </p:cNvSpPr>
          <p:nvPr/>
        </p:nvSpPr>
        <p:spPr bwMode="auto">
          <a:xfrm>
            <a:off x="428625" y="2000250"/>
            <a:ext cx="8286750" cy="369888"/>
          </a:xfrm>
          <a:prstGeom prst="rect">
            <a:avLst/>
          </a:prstGeom>
          <a:noFill/>
          <a:ln w="9525">
            <a:noFill/>
            <a:miter lim="800000"/>
            <a:headEnd/>
            <a:tailEnd/>
          </a:ln>
        </p:spPr>
        <p:txBody>
          <a:bodyPr>
            <a:spAutoFit/>
          </a:bodyPr>
          <a:lstStyle/>
          <a:p>
            <a:endParaRPr lang="es-AR" altLang="es-AR">
              <a:latin typeface="Calibri" pitchFamily="34" charset="0"/>
            </a:endParaRPr>
          </a:p>
        </p:txBody>
      </p:sp>
      <p:sp>
        <p:nvSpPr>
          <p:cNvPr id="46083" name="Text Box 2"/>
          <p:cNvSpPr txBox="1">
            <a:spLocks noChangeArrowheads="1"/>
          </p:cNvSpPr>
          <p:nvPr/>
        </p:nvSpPr>
        <p:spPr bwMode="auto">
          <a:xfrm>
            <a:off x="3419475" y="-26988"/>
            <a:ext cx="5703888" cy="833438"/>
          </a:xfrm>
          <a:prstGeom prst="rect">
            <a:avLst/>
          </a:prstGeom>
          <a:noFill/>
          <a:ln w="9525">
            <a:noFill/>
            <a:round/>
            <a:headEnd/>
            <a:tailEnd/>
          </a:ln>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400" b="1">
                <a:latin typeface="Arial Unicode MS" pitchFamily="34" charset="-128"/>
                <a:ea typeface="Arial Unicode MS" pitchFamily="34" charset="-128"/>
                <a:cs typeface="Arial Unicode MS" pitchFamily="34" charset="-128"/>
              </a:rPr>
              <a:t>Dimensión II: Gestión pedagógica, perfiles y desempeño docente </a:t>
            </a:r>
          </a:p>
        </p:txBody>
      </p:sp>
      <p:sp>
        <p:nvSpPr>
          <p:cNvPr id="46084" name="TextBox 6"/>
          <p:cNvSpPr txBox="1">
            <a:spLocks noChangeArrowheads="1"/>
          </p:cNvSpPr>
          <p:nvPr/>
        </p:nvSpPr>
        <p:spPr bwMode="auto">
          <a:xfrm>
            <a:off x="1116013" y="6453188"/>
            <a:ext cx="7416800" cy="401637"/>
          </a:xfrm>
          <a:prstGeom prst="rect">
            <a:avLst/>
          </a:prstGeom>
          <a:noFill/>
          <a:ln w="9525">
            <a:noFill/>
            <a:miter lim="800000"/>
            <a:headEnd/>
            <a:tailEnd/>
          </a:ln>
        </p:spPr>
        <p:txBody>
          <a:bodyPr>
            <a:spAutoFit/>
          </a:bodyPr>
          <a:lstStyle/>
          <a:p>
            <a:pPr algn="ctr"/>
            <a:r>
              <a:rPr lang="es-AR" altLang="es-AR" sz="2000">
                <a:latin typeface="Arial Unicode MS" pitchFamily="34" charset="-128"/>
                <a:ea typeface="Arial Unicode MS" pitchFamily="34" charset="-128"/>
                <a:cs typeface="Arial Unicode MS" pitchFamily="34" charset="-128"/>
              </a:rPr>
              <a:t>Fuente: Matriz de Sistematización de Planes de Acción, 2015</a:t>
            </a:r>
          </a:p>
        </p:txBody>
      </p:sp>
      <p:graphicFrame>
        <p:nvGraphicFramePr>
          <p:cNvPr id="8" name="11 Gráfico"/>
          <p:cNvGraphicFramePr/>
          <p:nvPr/>
        </p:nvGraphicFramePr>
        <p:xfrm>
          <a:off x="500034" y="214290"/>
          <a:ext cx="8143932" cy="614366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3 Imagen" descr="1. Pagina.jpg"/>
          <p:cNvPicPr>
            <a:picLocks noChangeAspect="1"/>
          </p:cNvPicPr>
          <p:nvPr/>
        </p:nvPicPr>
        <p:blipFill>
          <a:blip r:embed="rId2"/>
          <a:srcRect/>
          <a:stretch>
            <a:fillRect/>
          </a:stretch>
        </p:blipFill>
        <p:spPr bwMode="auto">
          <a:xfrm>
            <a:off x="0" y="333375"/>
            <a:ext cx="3359150" cy="633413"/>
          </a:xfrm>
          <a:prstGeom prst="rect">
            <a:avLst/>
          </a:prstGeom>
          <a:noFill/>
          <a:ln w="9525">
            <a:noFill/>
            <a:miter lim="800000"/>
            <a:headEnd/>
            <a:tailEnd/>
          </a:ln>
        </p:spPr>
      </p:pic>
      <p:sp>
        <p:nvSpPr>
          <p:cNvPr id="47106" name="4 CuadroTexto"/>
          <p:cNvSpPr txBox="1">
            <a:spLocks noChangeArrowheads="1"/>
          </p:cNvSpPr>
          <p:nvPr/>
        </p:nvSpPr>
        <p:spPr bwMode="auto">
          <a:xfrm>
            <a:off x="428625" y="2000250"/>
            <a:ext cx="8286750" cy="369888"/>
          </a:xfrm>
          <a:prstGeom prst="rect">
            <a:avLst/>
          </a:prstGeom>
          <a:noFill/>
          <a:ln w="9525">
            <a:noFill/>
            <a:miter lim="800000"/>
            <a:headEnd/>
            <a:tailEnd/>
          </a:ln>
        </p:spPr>
        <p:txBody>
          <a:bodyPr>
            <a:spAutoFit/>
          </a:bodyPr>
          <a:lstStyle/>
          <a:p>
            <a:endParaRPr lang="es-AR" altLang="es-AR">
              <a:latin typeface="Calibri" pitchFamily="34" charset="0"/>
            </a:endParaRPr>
          </a:p>
        </p:txBody>
      </p:sp>
      <p:sp>
        <p:nvSpPr>
          <p:cNvPr id="47107" name="2 Marcador de contenido"/>
          <p:cNvSpPr txBox="1">
            <a:spLocks/>
          </p:cNvSpPr>
          <p:nvPr/>
        </p:nvSpPr>
        <p:spPr bwMode="auto">
          <a:xfrm>
            <a:off x="176213" y="1663700"/>
            <a:ext cx="8539162" cy="4286250"/>
          </a:xfrm>
          <a:prstGeom prst="rect">
            <a:avLst/>
          </a:prstGeom>
          <a:solidFill>
            <a:srgbClr val="FFFFFF"/>
          </a:solidFill>
          <a:ln w="9525">
            <a:noFill/>
            <a:miter lim="800000"/>
            <a:headEnd/>
            <a:tailEnd/>
          </a:ln>
        </p:spPr>
        <p:txBody>
          <a:bodyPr/>
          <a:lstStyle/>
          <a:p>
            <a:pPr algn="just"/>
            <a:endParaRPr lang="es-ES" altLang="es-AR" sz="2400">
              <a:latin typeface="Arial Unicode MS" pitchFamily="34" charset="-128"/>
              <a:ea typeface="Arial Unicode MS" pitchFamily="34" charset="-128"/>
              <a:cs typeface="Arial Unicode MS" pitchFamily="34" charset="-128"/>
            </a:endParaRPr>
          </a:p>
        </p:txBody>
      </p:sp>
      <p:sp>
        <p:nvSpPr>
          <p:cNvPr id="47108" name="Text Box 2"/>
          <p:cNvSpPr txBox="1">
            <a:spLocks noChangeArrowheads="1"/>
          </p:cNvSpPr>
          <p:nvPr/>
        </p:nvSpPr>
        <p:spPr bwMode="auto">
          <a:xfrm>
            <a:off x="3333750" y="115888"/>
            <a:ext cx="5702300" cy="833437"/>
          </a:xfrm>
          <a:prstGeom prst="rect">
            <a:avLst/>
          </a:prstGeom>
          <a:noFill/>
          <a:ln w="9525">
            <a:noFill/>
            <a:round/>
            <a:headEnd/>
            <a:tailEnd/>
          </a:ln>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400" b="1">
                <a:latin typeface="Arial Unicode MS" pitchFamily="34" charset="-128"/>
                <a:ea typeface="Arial Unicode MS" pitchFamily="34" charset="-128"/>
                <a:cs typeface="Arial Unicode MS" pitchFamily="34" charset="-128"/>
              </a:rPr>
              <a:t>Dimensión II: Gestión pedagógica, perfiles y desempeño docente (1)</a:t>
            </a:r>
          </a:p>
        </p:txBody>
      </p:sp>
      <p:graphicFrame>
        <p:nvGraphicFramePr>
          <p:cNvPr id="50196" name="Group 20"/>
          <p:cNvGraphicFramePr>
            <a:graphicFrameLocks noGrp="1"/>
          </p:cNvGraphicFramePr>
          <p:nvPr/>
        </p:nvGraphicFramePr>
        <p:xfrm>
          <a:off x="215900" y="1341438"/>
          <a:ext cx="8748713" cy="4700587"/>
        </p:xfrm>
        <a:graphic>
          <a:graphicData uri="http://schemas.openxmlformats.org/drawingml/2006/table">
            <a:tbl>
              <a:tblPr/>
              <a:tblGrid>
                <a:gridCol w="2483892"/>
                <a:gridCol w="6264821"/>
              </a:tblGrid>
              <a:tr h="903288">
                <a:tc>
                  <a:txBody>
                    <a:bodyPr/>
                    <a:lstStyle/>
                    <a:p>
                      <a:pPr marL="0" marR="0" lvl="0" indent="0" algn="ctr" defTabSz="449263" rtl="0" eaLnBrk="0" fontAlgn="base" latinLnBrk="0"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200" b="1" i="0" u="none" strike="noStrike" cap="none" normalizeH="0" baseline="0" dirty="0" smtClean="0">
                          <a:ln>
                            <a:noFill/>
                          </a:ln>
                          <a:solidFill>
                            <a:srgbClr val="FFFFFF"/>
                          </a:solidFill>
                          <a:effectLst/>
                          <a:latin typeface="Arial Unicode MS" pitchFamily="34" charset="-128"/>
                          <a:ea typeface="Arial Unicode MS" pitchFamily="34" charset="-128"/>
                          <a:cs typeface="Arial Unicode MS" pitchFamily="34" charset="-128"/>
                        </a:rPr>
                        <a:t>PROBLEMAS PRIORIZADOS</a:t>
                      </a:r>
                    </a:p>
                  </a:txBody>
                  <a:tcPr marL="90001" marR="90001" marT="66204"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449263" rtl="0" eaLnBrk="0" fontAlgn="base" latinLnBrk="0"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200" b="1" i="0" u="none" strike="noStrike" cap="none" normalizeH="0" baseline="0" dirty="0" smtClean="0">
                          <a:ln>
                            <a:noFill/>
                          </a:ln>
                          <a:solidFill>
                            <a:srgbClr val="FFFFFF"/>
                          </a:solidFill>
                          <a:effectLst/>
                          <a:latin typeface="Arial Unicode MS" pitchFamily="34" charset="-128"/>
                          <a:ea typeface="Arial Unicode MS" pitchFamily="34" charset="-128"/>
                          <a:cs typeface="Arial Unicode MS" pitchFamily="34" charset="-128"/>
                        </a:rPr>
                        <a:t>ACCIONES PROPUESTAS</a:t>
                      </a:r>
                    </a:p>
                  </a:txBody>
                  <a:tcPr marL="90001" marR="90001" marT="66204"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r>
              <a:tr h="3797300">
                <a:tc>
                  <a:txBody>
                    <a:bodyPr/>
                    <a:lstStyle/>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Ausentismo docente </a:t>
                      </a:r>
                    </a:p>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32 %</a:t>
                      </a:r>
                    </a:p>
                  </a:txBody>
                  <a:tcPr marL="90001" marR="90001" marT="62676"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Fortalecimiento  del rol pedagógico del auxiliar docente para atender a los estudiantes en las horas libres.</a:t>
                      </a: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Reuniones mensuales con padres, docentes y estudiantes para analizar propuestas de enseñanza y evaluar los procesos y resultados.</a:t>
                      </a: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Promoción de talleres de reflexión sobre la práctica docente.</a:t>
                      </a: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Encuadre y tratamiento de la problemática en las jornadas institucionales de Capacitación .</a:t>
                      </a:r>
                      <a:endParaRPr kumimoji="0" lang="es-AR"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txBody>
                  <a:tcPr marL="89536" marR="8953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3 Imagen" descr="1. Pagina.jpg"/>
          <p:cNvPicPr>
            <a:picLocks noChangeAspect="1"/>
          </p:cNvPicPr>
          <p:nvPr/>
        </p:nvPicPr>
        <p:blipFill>
          <a:blip r:embed="rId2"/>
          <a:srcRect/>
          <a:stretch>
            <a:fillRect/>
          </a:stretch>
        </p:blipFill>
        <p:spPr bwMode="auto">
          <a:xfrm>
            <a:off x="0" y="404813"/>
            <a:ext cx="3359150" cy="633412"/>
          </a:xfrm>
          <a:prstGeom prst="rect">
            <a:avLst/>
          </a:prstGeom>
          <a:noFill/>
          <a:ln w="9525">
            <a:noFill/>
            <a:miter lim="800000"/>
            <a:headEnd/>
            <a:tailEnd/>
          </a:ln>
        </p:spPr>
      </p:pic>
      <p:sp>
        <p:nvSpPr>
          <p:cNvPr id="48130" name="4 CuadroTexto"/>
          <p:cNvSpPr txBox="1">
            <a:spLocks noChangeArrowheads="1"/>
          </p:cNvSpPr>
          <p:nvPr/>
        </p:nvSpPr>
        <p:spPr bwMode="auto">
          <a:xfrm>
            <a:off x="428625" y="2000250"/>
            <a:ext cx="8286750" cy="369888"/>
          </a:xfrm>
          <a:prstGeom prst="rect">
            <a:avLst/>
          </a:prstGeom>
          <a:noFill/>
          <a:ln w="9525">
            <a:noFill/>
            <a:miter lim="800000"/>
            <a:headEnd/>
            <a:tailEnd/>
          </a:ln>
        </p:spPr>
        <p:txBody>
          <a:bodyPr>
            <a:spAutoFit/>
          </a:bodyPr>
          <a:lstStyle/>
          <a:p>
            <a:endParaRPr lang="es-AR" altLang="es-AR">
              <a:latin typeface="Calibri" pitchFamily="34" charset="0"/>
            </a:endParaRPr>
          </a:p>
        </p:txBody>
      </p:sp>
      <p:sp>
        <p:nvSpPr>
          <p:cNvPr id="48131" name="2 Marcador de contenido"/>
          <p:cNvSpPr txBox="1">
            <a:spLocks/>
          </p:cNvSpPr>
          <p:nvPr/>
        </p:nvSpPr>
        <p:spPr bwMode="auto">
          <a:xfrm>
            <a:off x="176213" y="1663700"/>
            <a:ext cx="8539162" cy="4286250"/>
          </a:xfrm>
          <a:prstGeom prst="rect">
            <a:avLst/>
          </a:prstGeom>
          <a:solidFill>
            <a:srgbClr val="FFFFFF"/>
          </a:solidFill>
          <a:ln w="9525">
            <a:noFill/>
            <a:miter lim="800000"/>
            <a:headEnd/>
            <a:tailEnd/>
          </a:ln>
        </p:spPr>
        <p:txBody>
          <a:bodyPr/>
          <a:lstStyle/>
          <a:p>
            <a:pPr algn="just"/>
            <a:endParaRPr lang="es-ES" altLang="es-AR" sz="2400">
              <a:latin typeface="Arial Unicode MS" pitchFamily="34" charset="-128"/>
              <a:ea typeface="Arial Unicode MS" pitchFamily="34" charset="-128"/>
              <a:cs typeface="Arial Unicode MS" pitchFamily="34" charset="-128"/>
            </a:endParaRPr>
          </a:p>
        </p:txBody>
      </p:sp>
      <p:sp>
        <p:nvSpPr>
          <p:cNvPr id="48132" name="Text Box 2"/>
          <p:cNvSpPr txBox="1">
            <a:spLocks noChangeArrowheads="1"/>
          </p:cNvSpPr>
          <p:nvPr/>
        </p:nvSpPr>
        <p:spPr bwMode="auto">
          <a:xfrm>
            <a:off x="3276600" y="239713"/>
            <a:ext cx="5773738" cy="833437"/>
          </a:xfrm>
          <a:prstGeom prst="rect">
            <a:avLst/>
          </a:prstGeom>
          <a:noFill/>
          <a:ln w="9525">
            <a:noFill/>
            <a:round/>
            <a:headEnd/>
            <a:tailEnd/>
          </a:ln>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400" b="1">
                <a:latin typeface="Arial Unicode MS" pitchFamily="34" charset="-128"/>
                <a:ea typeface="Arial Unicode MS" pitchFamily="34" charset="-128"/>
                <a:cs typeface="Arial Unicode MS" pitchFamily="34" charset="-128"/>
              </a:rPr>
              <a:t>Dimensión II: Gestión pedagógica, perfiles y desempeño docente (2)</a:t>
            </a:r>
          </a:p>
        </p:txBody>
      </p:sp>
      <p:graphicFrame>
        <p:nvGraphicFramePr>
          <p:cNvPr id="9" name="Group 28"/>
          <p:cNvGraphicFramePr>
            <a:graphicFrameLocks noGrp="1"/>
          </p:cNvGraphicFramePr>
          <p:nvPr/>
        </p:nvGraphicFramePr>
        <p:xfrm>
          <a:off x="177800" y="1268413"/>
          <a:ext cx="8642350" cy="5621337"/>
        </p:xfrm>
        <a:graphic>
          <a:graphicData uri="http://schemas.openxmlformats.org/drawingml/2006/table">
            <a:tbl>
              <a:tblPr/>
              <a:tblGrid>
                <a:gridCol w="3025031"/>
                <a:gridCol w="5617319"/>
              </a:tblGrid>
              <a:tr h="1152525">
                <a:tc>
                  <a:txBody>
                    <a:bodyPr/>
                    <a:lstStyle/>
                    <a:p>
                      <a:pPr marL="0" marR="0" lvl="0" indent="0" algn="ctr" defTabSz="449263" rtl="0" eaLnBrk="0" fontAlgn="base" latinLnBrk="0"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200" b="1" i="0" u="none" strike="noStrike" cap="none" normalizeH="0" baseline="0" dirty="0" smtClean="0">
                          <a:ln>
                            <a:noFill/>
                          </a:ln>
                          <a:solidFill>
                            <a:srgbClr val="FFFFFF"/>
                          </a:solidFill>
                          <a:effectLst/>
                          <a:latin typeface="Arial Unicode MS" pitchFamily="34" charset="-128"/>
                          <a:ea typeface="Arial Unicode MS" pitchFamily="34" charset="-128"/>
                          <a:cs typeface="Arial Unicode MS" pitchFamily="34" charset="-128"/>
                        </a:rPr>
                        <a:t>PROBLEMAS PRIORIZADOS</a:t>
                      </a:r>
                    </a:p>
                  </a:txBody>
                  <a:tcPr marL="90000" marR="90000" marT="66204"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449263" rtl="0" eaLnBrk="0" fontAlgn="base" latinLnBrk="0"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200" b="1" i="0" u="none" strike="noStrike" cap="none" normalizeH="0" baseline="0" dirty="0" smtClean="0">
                          <a:ln>
                            <a:noFill/>
                          </a:ln>
                          <a:solidFill>
                            <a:srgbClr val="FFFFFF"/>
                          </a:solidFill>
                          <a:effectLst/>
                          <a:latin typeface="Arial Unicode MS" pitchFamily="34" charset="-128"/>
                          <a:ea typeface="Arial Unicode MS" pitchFamily="34" charset="-128"/>
                          <a:cs typeface="Arial Unicode MS" pitchFamily="34" charset="-128"/>
                        </a:rPr>
                        <a:t>ACCIONES PROPUESTAS</a:t>
                      </a:r>
                    </a:p>
                  </a:txBody>
                  <a:tcPr marL="90000" marR="90000" marT="66204" marB="46800"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r>
              <a:tr h="4364038">
                <a:tc>
                  <a:txBody>
                    <a:bodyPr/>
                    <a:lstStyle/>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2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Falta de motivación</a:t>
                      </a:r>
                    </a:p>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2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para el desarrollo</a:t>
                      </a:r>
                    </a:p>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2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de las clases</a:t>
                      </a:r>
                    </a:p>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2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26 % </a:t>
                      </a:r>
                    </a:p>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AR" altLang="es-AR" sz="22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endParaRPr>
                    </a:p>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AR" altLang="es-AR" sz="22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endParaRPr>
                    </a:p>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AR" altLang="es-AR" sz="22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endParaRPr>
                    </a:p>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Escaso sentido de pertenencia institucional de los docentes</a:t>
                      </a:r>
                    </a:p>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21%</a:t>
                      </a:r>
                    </a:p>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AR" altLang="es-AR" sz="22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endParaRP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ES"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Fomento de la autoevaluación de la práctica docente generando espacios de reflexión.</a:t>
                      </a: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AR"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Reuniones periódicas con el colectivo docente para el análisis y elaboración de acciones en función de datos estadísticos.</a:t>
                      </a: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AR"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Trabajo de la temática desde los contenidos del </a:t>
                      </a:r>
                      <a:r>
                        <a:rPr kumimoji="0" lang="es-AR" sz="2000" b="0" i="0" u="none" strike="noStrike" cap="none" normalizeH="0" baseline="0" dirty="0" err="1" smtClean="0">
                          <a:ln>
                            <a:noFill/>
                          </a:ln>
                          <a:solidFill>
                            <a:schemeClr val="tx1"/>
                          </a:solidFill>
                          <a:effectLst/>
                          <a:latin typeface="Arial Unicode MS" pitchFamily="34" charset="-128"/>
                          <a:ea typeface="Arial Unicode MS" pitchFamily="34" charset="-128"/>
                          <a:cs typeface="Arial Unicode MS" pitchFamily="34" charset="-128"/>
                        </a:rPr>
                        <a:t>PNFP</a:t>
                      </a:r>
                      <a:r>
                        <a:rPr kumimoji="0" lang="es-AR"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a:t>
                      </a:r>
                    </a:p>
                    <a:p>
                      <a:pPr marL="0" marR="0" lvl="0" indent="0" algn="just" defTabSz="914400" rtl="0" eaLnBrk="1" fontAlgn="base" latinLnBrk="0" hangingPunct="1">
                        <a:lnSpc>
                          <a:spcPct val="100000"/>
                        </a:lnSpc>
                        <a:spcBef>
                          <a:spcPct val="0"/>
                        </a:spcBef>
                        <a:spcAft>
                          <a:spcPct val="0"/>
                        </a:spcAft>
                        <a:buClrTx/>
                        <a:buSzTx/>
                        <a:buFont typeface="Arial" charset="0"/>
                        <a:buNone/>
                        <a:tabLst/>
                      </a:pPr>
                      <a:endParaRPr kumimoji="0" lang="es-AR"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ES"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Jornadas de reflexión y convivencia entre docentes.</a:t>
                      </a: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ES"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Promoción de la integración de los docentes en las actividades institucionales mediante propuestas dinámicas con otros actores de la comunidad. </a:t>
                      </a:r>
                    </a:p>
                  </a:txBody>
                  <a:tcPr marL="89535" marR="8953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3 Imagen" descr="1. Pagina.jpg"/>
          <p:cNvPicPr>
            <a:picLocks noChangeAspect="1"/>
          </p:cNvPicPr>
          <p:nvPr/>
        </p:nvPicPr>
        <p:blipFill>
          <a:blip r:embed="rId2"/>
          <a:srcRect/>
          <a:stretch>
            <a:fillRect/>
          </a:stretch>
        </p:blipFill>
        <p:spPr bwMode="auto">
          <a:xfrm>
            <a:off x="0" y="260350"/>
            <a:ext cx="3132138" cy="633413"/>
          </a:xfrm>
          <a:prstGeom prst="rect">
            <a:avLst/>
          </a:prstGeom>
          <a:noFill/>
          <a:ln w="9525">
            <a:noFill/>
            <a:miter lim="800000"/>
            <a:headEnd/>
            <a:tailEnd/>
          </a:ln>
        </p:spPr>
      </p:pic>
      <p:sp>
        <p:nvSpPr>
          <p:cNvPr id="49154" name="4 CuadroTexto"/>
          <p:cNvSpPr txBox="1">
            <a:spLocks noChangeArrowheads="1"/>
          </p:cNvSpPr>
          <p:nvPr/>
        </p:nvSpPr>
        <p:spPr bwMode="auto">
          <a:xfrm>
            <a:off x="428625" y="2000250"/>
            <a:ext cx="8286750" cy="369888"/>
          </a:xfrm>
          <a:prstGeom prst="rect">
            <a:avLst/>
          </a:prstGeom>
          <a:noFill/>
          <a:ln w="9525">
            <a:noFill/>
            <a:miter lim="800000"/>
            <a:headEnd/>
            <a:tailEnd/>
          </a:ln>
        </p:spPr>
        <p:txBody>
          <a:bodyPr>
            <a:spAutoFit/>
          </a:bodyPr>
          <a:lstStyle/>
          <a:p>
            <a:endParaRPr lang="es-AR" altLang="es-AR">
              <a:latin typeface="Calibri" pitchFamily="34" charset="0"/>
            </a:endParaRPr>
          </a:p>
        </p:txBody>
      </p:sp>
      <p:sp>
        <p:nvSpPr>
          <p:cNvPr id="49155" name="2 Marcador de contenido"/>
          <p:cNvSpPr txBox="1">
            <a:spLocks/>
          </p:cNvSpPr>
          <p:nvPr/>
        </p:nvSpPr>
        <p:spPr bwMode="auto">
          <a:xfrm>
            <a:off x="176213" y="1663700"/>
            <a:ext cx="8539162" cy="4286250"/>
          </a:xfrm>
          <a:prstGeom prst="rect">
            <a:avLst/>
          </a:prstGeom>
          <a:solidFill>
            <a:srgbClr val="FFFFFF"/>
          </a:solidFill>
          <a:ln w="9525">
            <a:noFill/>
            <a:miter lim="800000"/>
            <a:headEnd/>
            <a:tailEnd/>
          </a:ln>
        </p:spPr>
        <p:txBody>
          <a:bodyPr/>
          <a:lstStyle/>
          <a:p>
            <a:pPr algn="just"/>
            <a:endParaRPr lang="es-ES" altLang="es-AR" sz="2400">
              <a:latin typeface="Arial Unicode MS" pitchFamily="34" charset="-128"/>
              <a:ea typeface="Arial Unicode MS" pitchFamily="34" charset="-128"/>
              <a:cs typeface="Arial Unicode MS" pitchFamily="34" charset="-128"/>
            </a:endParaRPr>
          </a:p>
        </p:txBody>
      </p:sp>
      <p:sp>
        <p:nvSpPr>
          <p:cNvPr id="49156" name="Text Box 2"/>
          <p:cNvSpPr txBox="1">
            <a:spLocks noChangeArrowheads="1"/>
          </p:cNvSpPr>
          <p:nvPr/>
        </p:nvSpPr>
        <p:spPr bwMode="auto">
          <a:xfrm>
            <a:off x="3059113" y="115888"/>
            <a:ext cx="5991225" cy="895350"/>
          </a:xfrm>
          <a:prstGeom prst="rect">
            <a:avLst/>
          </a:prstGeom>
          <a:noFill/>
          <a:ln w="9525">
            <a:noFill/>
            <a:round/>
            <a:headEnd/>
            <a:tailEnd/>
          </a:ln>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400" b="1">
                <a:latin typeface="Arial Unicode MS" pitchFamily="34" charset="-128"/>
                <a:ea typeface="Arial Unicode MS" pitchFamily="34" charset="-128"/>
                <a:cs typeface="Arial Unicode MS" pitchFamily="34" charset="-128"/>
              </a:rPr>
              <a:t>Dimensión II: Gestión pedagógica, perfiles y desempeño docente (3)</a:t>
            </a:r>
            <a:r>
              <a:rPr lang="es-AR" altLang="es-AR" sz="2800" b="1">
                <a:latin typeface="Arial Unicode MS" pitchFamily="34" charset="-128"/>
                <a:ea typeface="Arial Unicode MS" pitchFamily="34" charset="-128"/>
                <a:cs typeface="Arial Unicode MS" pitchFamily="34" charset="-128"/>
              </a:rPr>
              <a:t> </a:t>
            </a:r>
          </a:p>
        </p:txBody>
      </p:sp>
      <p:graphicFrame>
        <p:nvGraphicFramePr>
          <p:cNvPr id="53268" name="Group 20"/>
          <p:cNvGraphicFramePr>
            <a:graphicFrameLocks noGrp="1"/>
          </p:cNvGraphicFramePr>
          <p:nvPr/>
        </p:nvGraphicFramePr>
        <p:xfrm>
          <a:off x="179388" y="1096963"/>
          <a:ext cx="8785225" cy="5500687"/>
        </p:xfrm>
        <a:graphic>
          <a:graphicData uri="http://schemas.openxmlformats.org/drawingml/2006/table">
            <a:tbl>
              <a:tblPr/>
              <a:tblGrid>
                <a:gridCol w="3130550"/>
                <a:gridCol w="5654675"/>
              </a:tblGrid>
              <a:tr h="977900">
                <a:tc>
                  <a:txBody>
                    <a:bodyPr/>
                    <a:lstStyle/>
                    <a:p>
                      <a:pPr marL="0" marR="0" lvl="0" indent="0" algn="ctr" defTabSz="449263" rtl="0" eaLnBrk="0" fontAlgn="base" latinLnBrk="0"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000" b="1" i="0" u="none" strike="noStrike" cap="none" normalizeH="0" baseline="0" dirty="0" smtClean="0">
                          <a:ln>
                            <a:noFill/>
                          </a:ln>
                          <a:solidFill>
                            <a:srgbClr val="FFFFFF"/>
                          </a:solidFill>
                          <a:effectLst/>
                          <a:latin typeface="Arial Unicode MS" pitchFamily="34" charset="-128"/>
                          <a:ea typeface="Arial Unicode MS" pitchFamily="34" charset="-128"/>
                          <a:cs typeface="Arial Unicode MS" pitchFamily="34" charset="-128"/>
                        </a:rPr>
                        <a:t>PROBLEMAS PRIORIZADOS</a:t>
                      </a:r>
                    </a:p>
                  </a:txBody>
                  <a:tcPr marL="90003" marR="90003" marT="66189" marB="46789"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449263" rtl="0" eaLnBrk="0" fontAlgn="base" latinLnBrk="0"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000" b="1" i="0" u="none" strike="noStrike" cap="none" normalizeH="0" baseline="0" dirty="0" smtClean="0">
                          <a:ln>
                            <a:noFill/>
                          </a:ln>
                          <a:solidFill>
                            <a:srgbClr val="FFFFFF"/>
                          </a:solidFill>
                          <a:effectLst/>
                          <a:latin typeface="Arial Unicode MS" pitchFamily="34" charset="-128"/>
                          <a:ea typeface="Arial Unicode MS" pitchFamily="34" charset="-128"/>
                          <a:cs typeface="Arial Unicode MS" pitchFamily="34" charset="-128"/>
                        </a:rPr>
                        <a:t>ACCIONES PROPUESTAS</a:t>
                      </a:r>
                    </a:p>
                  </a:txBody>
                  <a:tcPr marL="90003" marR="90003" marT="66189" marB="46789"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r>
              <a:tr h="4522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AR"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AR"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AR"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Bajo porcentaje de prácticas áulicas significativas para los estudiantes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AR"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21%</a:t>
                      </a:r>
                    </a:p>
                  </a:txBody>
                  <a:tcPr marL="89538" marR="8953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ES" sz="2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Implementación de la planificación por secuencias didácticas.</a:t>
                      </a: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ES" sz="2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Revisión de las planificaciones como herramienta de organización pedagógica que evidencia la formación docente.</a:t>
                      </a: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ES" sz="2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Fortalecimiento  del rol de los docentes como adultos que guían el proceso de aprendizaje y asumen la responsabilidad de la tarea, desde el Plan Nacional de Formación Permanente.</a:t>
                      </a:r>
                      <a:endParaRPr kumimoji="0" lang="es-AR" sz="2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txBody>
                  <a:tcPr marL="89538" marR="8953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3 Gráfico"/>
          <p:cNvGraphicFramePr/>
          <p:nvPr/>
        </p:nvGraphicFramePr>
        <p:xfrm>
          <a:off x="500034" y="1142984"/>
          <a:ext cx="8072494" cy="5143536"/>
        </p:xfrm>
        <a:graphic>
          <a:graphicData uri="http://schemas.openxmlformats.org/drawingml/2006/chart">
            <c:chart xmlns:c="http://schemas.openxmlformats.org/drawingml/2006/chart" xmlns:r="http://schemas.openxmlformats.org/officeDocument/2006/relationships" r:id="rId2"/>
          </a:graphicData>
        </a:graphic>
      </p:graphicFrame>
      <p:pic>
        <p:nvPicPr>
          <p:cNvPr id="50178" name="3 Imagen" descr="1. Pagina.jpg"/>
          <p:cNvPicPr>
            <a:picLocks noChangeAspect="1"/>
          </p:cNvPicPr>
          <p:nvPr/>
        </p:nvPicPr>
        <p:blipFill>
          <a:blip r:embed="rId3"/>
          <a:srcRect/>
          <a:stretch>
            <a:fillRect/>
          </a:stretch>
        </p:blipFill>
        <p:spPr bwMode="auto">
          <a:xfrm>
            <a:off x="34925" y="215900"/>
            <a:ext cx="3359150" cy="620713"/>
          </a:xfrm>
          <a:prstGeom prst="rect">
            <a:avLst/>
          </a:prstGeom>
          <a:noFill/>
          <a:ln w="9525">
            <a:noFill/>
            <a:miter lim="800000"/>
            <a:headEnd/>
            <a:tailEnd/>
          </a:ln>
        </p:spPr>
      </p:pic>
      <p:sp>
        <p:nvSpPr>
          <p:cNvPr id="50179" name="Text Box 2"/>
          <p:cNvSpPr txBox="1">
            <a:spLocks noChangeArrowheads="1"/>
          </p:cNvSpPr>
          <p:nvPr/>
        </p:nvSpPr>
        <p:spPr bwMode="auto">
          <a:xfrm>
            <a:off x="3492500" y="44450"/>
            <a:ext cx="5472113" cy="833438"/>
          </a:xfrm>
          <a:prstGeom prst="rect">
            <a:avLst/>
          </a:prstGeom>
          <a:noFill/>
          <a:ln w="9525">
            <a:noFill/>
            <a:round/>
            <a:headEnd/>
            <a:tailEnd/>
          </a:ln>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400" b="1">
                <a:latin typeface="Arial Unicode MS" pitchFamily="34" charset="-128"/>
                <a:ea typeface="Arial Unicode MS" pitchFamily="34" charset="-128"/>
                <a:cs typeface="Arial Unicode MS" pitchFamily="34" charset="-128"/>
              </a:rPr>
              <a:t>Dimensión III: Desempeño y gestión institucional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3 Imagen" descr="1. Pagina.jpg"/>
          <p:cNvPicPr>
            <a:picLocks noChangeAspect="1"/>
          </p:cNvPicPr>
          <p:nvPr/>
        </p:nvPicPr>
        <p:blipFill>
          <a:blip r:embed="rId2"/>
          <a:srcRect/>
          <a:stretch>
            <a:fillRect/>
          </a:stretch>
        </p:blipFill>
        <p:spPr bwMode="auto">
          <a:xfrm>
            <a:off x="0" y="333375"/>
            <a:ext cx="3359150" cy="633413"/>
          </a:xfrm>
          <a:prstGeom prst="rect">
            <a:avLst/>
          </a:prstGeom>
          <a:noFill/>
          <a:ln w="9525">
            <a:noFill/>
            <a:miter lim="800000"/>
            <a:headEnd/>
            <a:tailEnd/>
          </a:ln>
        </p:spPr>
      </p:pic>
      <p:sp>
        <p:nvSpPr>
          <p:cNvPr id="51202" name="4 CuadroTexto"/>
          <p:cNvSpPr txBox="1">
            <a:spLocks noChangeArrowheads="1"/>
          </p:cNvSpPr>
          <p:nvPr/>
        </p:nvSpPr>
        <p:spPr bwMode="auto">
          <a:xfrm>
            <a:off x="428625" y="2000250"/>
            <a:ext cx="8286750" cy="369888"/>
          </a:xfrm>
          <a:prstGeom prst="rect">
            <a:avLst/>
          </a:prstGeom>
          <a:noFill/>
          <a:ln w="9525">
            <a:noFill/>
            <a:miter lim="800000"/>
            <a:headEnd/>
            <a:tailEnd/>
          </a:ln>
        </p:spPr>
        <p:txBody>
          <a:bodyPr>
            <a:spAutoFit/>
          </a:bodyPr>
          <a:lstStyle/>
          <a:p>
            <a:endParaRPr lang="es-AR" altLang="es-AR">
              <a:latin typeface="Calibri" pitchFamily="34" charset="0"/>
            </a:endParaRPr>
          </a:p>
        </p:txBody>
      </p:sp>
      <p:sp>
        <p:nvSpPr>
          <p:cNvPr id="51203" name="Text Box 2"/>
          <p:cNvSpPr txBox="1">
            <a:spLocks noChangeArrowheads="1"/>
          </p:cNvSpPr>
          <p:nvPr/>
        </p:nvSpPr>
        <p:spPr bwMode="auto">
          <a:xfrm>
            <a:off x="3492500" y="188913"/>
            <a:ext cx="5327650" cy="955675"/>
          </a:xfrm>
          <a:prstGeom prst="rect">
            <a:avLst/>
          </a:prstGeom>
          <a:noFill/>
          <a:ln w="9525">
            <a:noFill/>
            <a:round/>
            <a:headEnd/>
            <a:tailEnd/>
          </a:ln>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800" b="1">
                <a:latin typeface="Arial Unicode MS" pitchFamily="34" charset="-128"/>
                <a:ea typeface="Arial Unicode MS" pitchFamily="34" charset="-128"/>
                <a:cs typeface="Arial Unicode MS" pitchFamily="34" charset="-128"/>
              </a:rPr>
              <a:t>Dimensión III: Desempeño y gestión institucional (1)</a:t>
            </a:r>
          </a:p>
        </p:txBody>
      </p:sp>
      <p:graphicFrame>
        <p:nvGraphicFramePr>
          <p:cNvPr id="55315" name="Group 19"/>
          <p:cNvGraphicFramePr>
            <a:graphicFrameLocks noGrp="1"/>
          </p:cNvGraphicFramePr>
          <p:nvPr/>
        </p:nvGraphicFramePr>
        <p:xfrm>
          <a:off x="250825" y="1282700"/>
          <a:ext cx="8569325" cy="5243513"/>
        </p:xfrm>
        <a:graphic>
          <a:graphicData uri="http://schemas.openxmlformats.org/drawingml/2006/table">
            <a:tbl>
              <a:tblPr/>
              <a:tblGrid>
                <a:gridCol w="3313113"/>
                <a:gridCol w="5256212"/>
              </a:tblGrid>
              <a:tr h="731838">
                <a:tc>
                  <a:txBody>
                    <a:bodyPr/>
                    <a:lstStyle/>
                    <a:p>
                      <a:pPr marL="0" marR="0" lvl="0" indent="0" algn="ctr" defTabSz="449263" rtl="0" eaLnBrk="0" fontAlgn="base" latinLnBrk="0"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200" b="1" i="0" u="none" strike="noStrike" cap="none" normalizeH="0" baseline="0" dirty="0" smtClean="0">
                          <a:ln>
                            <a:noFill/>
                          </a:ln>
                          <a:solidFill>
                            <a:srgbClr val="FFFFFF"/>
                          </a:solidFill>
                          <a:effectLst/>
                          <a:latin typeface="Arial Unicode MS" pitchFamily="34" charset="-128"/>
                          <a:ea typeface="Arial Unicode MS" pitchFamily="34" charset="-128"/>
                          <a:cs typeface="Arial Unicode MS" pitchFamily="34" charset="-128"/>
                        </a:rPr>
                        <a:t>PROBLEMAS PRIORIZADOS</a:t>
                      </a:r>
                    </a:p>
                  </a:txBody>
                  <a:tcPr marL="90000" marR="90000" marT="63354" marB="45716"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449263" rtl="0" eaLnBrk="0" fontAlgn="base" latinLnBrk="0"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200" b="1" i="0" u="none" strike="noStrike" cap="none" normalizeH="0" baseline="0" dirty="0" smtClean="0">
                          <a:ln>
                            <a:noFill/>
                          </a:ln>
                          <a:solidFill>
                            <a:srgbClr val="FFFFFF"/>
                          </a:solidFill>
                          <a:effectLst/>
                          <a:latin typeface="Arial Unicode MS" pitchFamily="34" charset="-128"/>
                          <a:ea typeface="Arial Unicode MS" pitchFamily="34" charset="-128"/>
                          <a:cs typeface="Arial Unicode MS" pitchFamily="34" charset="-128"/>
                        </a:rPr>
                        <a:t>ACCIONES PROPUESTAS</a:t>
                      </a:r>
                    </a:p>
                  </a:txBody>
                  <a:tcPr marL="90000" marR="90000" marT="63354" marB="45716"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r>
              <a:tr h="4510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Falta de articulación con el nivel superior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(42%)</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txBody>
                  <a:tcPr marL="89535" marR="8953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just" defTabSz="914400" rtl="0" eaLnBrk="1" fontAlgn="base" latinLnBrk="0" hangingPunct="1">
                        <a:lnSpc>
                          <a:spcPct val="100000"/>
                        </a:lnSpc>
                        <a:spcBef>
                          <a:spcPct val="0"/>
                        </a:spcBef>
                        <a:spcAft>
                          <a:spcPct val="0"/>
                        </a:spcAft>
                        <a:buClrTx/>
                        <a:buSzTx/>
                        <a:buFont typeface="Wingdings" pitchFamily="2" charset="2"/>
                        <a:buNone/>
                        <a:tabLst/>
                      </a:pPr>
                      <a:endPar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Propiciar de encuentros y acuerdos con las instituciones de nivel superior del contexto para el acompañamiento de las trayectorias escolares.</a:t>
                      </a:r>
                    </a:p>
                    <a:p>
                      <a:pPr marL="85725" marR="0" lvl="0" indent="-85725" algn="just" defTabSz="914400" rtl="0" eaLnBrk="1" fontAlgn="base" latinLnBrk="0" hangingPunct="1">
                        <a:lnSpc>
                          <a:spcPct val="100000"/>
                        </a:lnSpc>
                        <a:spcBef>
                          <a:spcPct val="0"/>
                        </a:spcBef>
                        <a:spcAft>
                          <a:spcPct val="0"/>
                        </a:spcAft>
                        <a:buClrTx/>
                        <a:buSzTx/>
                        <a:buFont typeface="Arial" charset="0"/>
                        <a:buChar char="•"/>
                        <a:tabLst/>
                      </a:pPr>
                      <a:endPar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Fortalecimiento de vínculos con las instituciones de Nivel Superior.</a:t>
                      </a:r>
                    </a:p>
                    <a:p>
                      <a:pPr marL="85725" marR="0" lvl="0" indent="-85725" algn="just" defTabSz="914400" rtl="0" eaLnBrk="1" fontAlgn="base" latinLnBrk="0" hangingPunct="1">
                        <a:lnSpc>
                          <a:spcPct val="100000"/>
                        </a:lnSpc>
                        <a:spcBef>
                          <a:spcPct val="0"/>
                        </a:spcBef>
                        <a:spcAft>
                          <a:spcPct val="0"/>
                        </a:spcAft>
                        <a:buClrTx/>
                        <a:buSzTx/>
                        <a:buFont typeface="Arial" charset="0"/>
                        <a:buChar char="•"/>
                        <a:tabLst/>
                      </a:pPr>
                      <a:endPar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E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Trabajo con los estudiantes en orientación vocacional.</a:t>
                      </a:r>
                      <a:endParaRPr kumimoji="0" lang="es-AR"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txBody>
                  <a:tcPr marL="89535" marR="8953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3 Imagen" descr="1. Pagina.jpg"/>
          <p:cNvPicPr>
            <a:picLocks noChangeAspect="1"/>
          </p:cNvPicPr>
          <p:nvPr/>
        </p:nvPicPr>
        <p:blipFill>
          <a:blip r:embed="rId2"/>
          <a:srcRect/>
          <a:stretch>
            <a:fillRect/>
          </a:stretch>
        </p:blipFill>
        <p:spPr bwMode="auto">
          <a:xfrm>
            <a:off x="0" y="188913"/>
            <a:ext cx="3359150" cy="633412"/>
          </a:xfrm>
          <a:prstGeom prst="rect">
            <a:avLst/>
          </a:prstGeom>
          <a:noFill/>
          <a:ln w="9525">
            <a:noFill/>
            <a:miter lim="800000"/>
            <a:headEnd/>
            <a:tailEnd/>
          </a:ln>
        </p:spPr>
      </p:pic>
      <p:sp>
        <p:nvSpPr>
          <p:cNvPr id="52226" name="4 CuadroTexto"/>
          <p:cNvSpPr txBox="1">
            <a:spLocks noChangeArrowheads="1"/>
          </p:cNvSpPr>
          <p:nvPr/>
        </p:nvSpPr>
        <p:spPr bwMode="auto">
          <a:xfrm>
            <a:off x="428625" y="2000250"/>
            <a:ext cx="8286750" cy="369888"/>
          </a:xfrm>
          <a:prstGeom prst="rect">
            <a:avLst/>
          </a:prstGeom>
          <a:noFill/>
          <a:ln w="9525">
            <a:noFill/>
            <a:miter lim="800000"/>
            <a:headEnd/>
            <a:tailEnd/>
          </a:ln>
        </p:spPr>
        <p:txBody>
          <a:bodyPr>
            <a:spAutoFit/>
          </a:bodyPr>
          <a:lstStyle/>
          <a:p>
            <a:endParaRPr lang="es-AR" altLang="es-AR">
              <a:latin typeface="Calibri" pitchFamily="34" charset="0"/>
            </a:endParaRPr>
          </a:p>
        </p:txBody>
      </p:sp>
      <p:sp>
        <p:nvSpPr>
          <p:cNvPr id="52227" name="Text Box 2"/>
          <p:cNvSpPr txBox="1">
            <a:spLocks noChangeArrowheads="1"/>
          </p:cNvSpPr>
          <p:nvPr/>
        </p:nvSpPr>
        <p:spPr bwMode="auto">
          <a:xfrm>
            <a:off x="3492500" y="44450"/>
            <a:ext cx="5327650" cy="955675"/>
          </a:xfrm>
          <a:prstGeom prst="rect">
            <a:avLst/>
          </a:prstGeom>
          <a:noFill/>
          <a:ln w="9525">
            <a:noFill/>
            <a:round/>
            <a:headEnd/>
            <a:tailEnd/>
          </a:ln>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800" b="1">
                <a:latin typeface="Arial Unicode MS" pitchFamily="34" charset="-128"/>
                <a:ea typeface="Arial Unicode MS" pitchFamily="34" charset="-128"/>
                <a:cs typeface="Arial Unicode MS" pitchFamily="34" charset="-128"/>
              </a:rPr>
              <a:t>Dimensión III: Desempeño y gestión institucional (2)</a:t>
            </a:r>
          </a:p>
        </p:txBody>
      </p:sp>
      <p:graphicFrame>
        <p:nvGraphicFramePr>
          <p:cNvPr id="9" name="Group 52"/>
          <p:cNvGraphicFramePr>
            <a:graphicFrameLocks noGrp="1"/>
          </p:cNvGraphicFramePr>
          <p:nvPr/>
        </p:nvGraphicFramePr>
        <p:xfrm>
          <a:off x="144463" y="1074738"/>
          <a:ext cx="8893175" cy="5783262"/>
        </p:xfrm>
        <a:graphic>
          <a:graphicData uri="http://schemas.openxmlformats.org/drawingml/2006/table">
            <a:tbl>
              <a:tblPr/>
              <a:tblGrid>
                <a:gridCol w="2987675"/>
                <a:gridCol w="5905500"/>
              </a:tblGrid>
              <a:tr h="1379538">
                <a:tc>
                  <a:txBody>
                    <a:bodyPr/>
                    <a:lstStyle/>
                    <a:p>
                      <a:pPr marL="0" marR="0" lvl="0" indent="0" algn="ctr" defTabSz="449263" rtl="0" eaLnBrk="0" fontAlgn="base" latinLnBrk="0"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000" b="1" i="0" u="none" strike="noStrike" cap="none" normalizeH="0" baseline="0" dirty="0" smtClean="0">
                          <a:ln>
                            <a:noFill/>
                          </a:ln>
                          <a:solidFill>
                            <a:srgbClr val="FFFFFF"/>
                          </a:solidFill>
                          <a:effectLst/>
                          <a:latin typeface="Arial Unicode MS" pitchFamily="34" charset="-128"/>
                          <a:ea typeface="Arial Unicode MS" pitchFamily="34" charset="-128"/>
                          <a:cs typeface="Arial Unicode MS" pitchFamily="34" charset="-128"/>
                        </a:rPr>
                        <a:t>PROBLEMAS PRIORIZADOS</a:t>
                      </a:r>
                    </a:p>
                  </a:txBody>
                  <a:tcPr marL="90007" marR="90007" marT="63368" marB="45726"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449263" rtl="0" eaLnBrk="0" fontAlgn="base" latinLnBrk="0"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000" b="1" i="0" u="none" strike="noStrike" cap="none" normalizeH="0" baseline="0" dirty="0" smtClean="0">
                          <a:ln>
                            <a:noFill/>
                          </a:ln>
                          <a:solidFill>
                            <a:srgbClr val="FFFFFF"/>
                          </a:solidFill>
                          <a:effectLst/>
                          <a:latin typeface="Arial Unicode MS" pitchFamily="34" charset="-128"/>
                          <a:ea typeface="Arial Unicode MS" pitchFamily="34" charset="-128"/>
                          <a:cs typeface="Arial Unicode MS" pitchFamily="34" charset="-128"/>
                        </a:rPr>
                        <a:t>ACCIONES PROPUESTAS</a:t>
                      </a:r>
                    </a:p>
                  </a:txBody>
                  <a:tcPr marL="90007" marR="90007" marT="63368" marB="45726"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r>
              <a:tr h="4403725">
                <a:tc>
                  <a:txBody>
                    <a:bodyPr/>
                    <a:lstStyle/>
                    <a:p>
                      <a:pPr marL="0" marR="0" lvl="0" indent="0" algn="ctr" defTabSz="449263" rtl="0" eaLnBrk="0" fontAlgn="base" latinLnBrk="0" hangingPunct="0">
                        <a:lnSpc>
                          <a:spcPct val="100000"/>
                        </a:lnSpc>
                        <a:spcBef>
                          <a:spcPct val="0"/>
                        </a:spcBef>
                        <a:spcAft>
                          <a:spcPct val="0"/>
                        </a:spcAft>
                        <a:buClr>
                          <a:srgbClr val="000000"/>
                        </a:buClr>
                        <a:buSzTx/>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Bajos niveles de consenso, participación y representación de los actores institucionales en la toma de decisiones relativas a los objetivos comunes  (32%)</a:t>
                      </a:r>
                    </a:p>
                    <a:p>
                      <a:pPr marL="0" marR="0" lvl="0" indent="0" algn="ctr" defTabSz="449263" rtl="0" eaLnBrk="0" fontAlgn="base" latinLnBrk="0" hangingPunct="0">
                        <a:lnSpc>
                          <a:spcPct val="100000"/>
                        </a:lnSpc>
                        <a:spcBef>
                          <a:spcPct val="0"/>
                        </a:spcBef>
                        <a:spcAft>
                          <a:spcPct val="0"/>
                        </a:spcAft>
                        <a:buClr>
                          <a:srgbClr val="000000"/>
                        </a:buClr>
                        <a:buSzTx/>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ES"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txBody>
                  <a:tcPr marL="90007" marR="90007" marT="61604"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AR" sz="2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Reuniones periódicas mensuales entre miembros del equipo directivo y los docentes.</a:t>
                      </a: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AR" sz="2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Promoción de espacios de análisis y construcción de acuerdos comunes.</a:t>
                      </a:r>
                    </a:p>
                    <a:p>
                      <a:pPr marL="185738" marR="0" lvl="0" indent="-185738" algn="just" defTabSz="914400" rtl="0" eaLnBrk="1" fontAlgn="base" latinLnBrk="0" hangingPunct="1">
                        <a:lnSpc>
                          <a:spcPct val="100000"/>
                        </a:lnSpc>
                        <a:spcBef>
                          <a:spcPct val="0"/>
                        </a:spcBef>
                        <a:spcAft>
                          <a:spcPct val="0"/>
                        </a:spcAft>
                        <a:buClrTx/>
                        <a:buSzTx/>
                        <a:buFont typeface="Arial" charset="0"/>
                        <a:buChar char="•"/>
                        <a:tabLst/>
                      </a:pPr>
                      <a:endParaRPr kumimoji="0" lang="es-AR" sz="2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txBody>
                  <a:tcPr marL="89542" marR="8954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3 Imagen" descr="1. Pagina.jpg"/>
          <p:cNvPicPr>
            <a:picLocks noChangeAspect="1"/>
          </p:cNvPicPr>
          <p:nvPr/>
        </p:nvPicPr>
        <p:blipFill>
          <a:blip r:embed="rId2"/>
          <a:srcRect/>
          <a:stretch>
            <a:fillRect/>
          </a:stretch>
        </p:blipFill>
        <p:spPr bwMode="auto">
          <a:xfrm>
            <a:off x="0" y="115888"/>
            <a:ext cx="2700338" cy="633412"/>
          </a:xfrm>
          <a:prstGeom prst="rect">
            <a:avLst/>
          </a:prstGeom>
          <a:noFill/>
          <a:ln w="9525">
            <a:noFill/>
            <a:miter lim="800000"/>
            <a:headEnd/>
            <a:tailEnd/>
          </a:ln>
        </p:spPr>
      </p:pic>
      <p:sp>
        <p:nvSpPr>
          <p:cNvPr id="53250" name="4 CuadroTexto"/>
          <p:cNvSpPr txBox="1">
            <a:spLocks noChangeArrowheads="1"/>
          </p:cNvSpPr>
          <p:nvPr/>
        </p:nvSpPr>
        <p:spPr bwMode="auto">
          <a:xfrm>
            <a:off x="428625" y="2000250"/>
            <a:ext cx="8286750" cy="369888"/>
          </a:xfrm>
          <a:prstGeom prst="rect">
            <a:avLst/>
          </a:prstGeom>
          <a:noFill/>
          <a:ln w="9525">
            <a:noFill/>
            <a:miter lim="800000"/>
            <a:headEnd/>
            <a:tailEnd/>
          </a:ln>
        </p:spPr>
        <p:txBody>
          <a:bodyPr>
            <a:spAutoFit/>
          </a:bodyPr>
          <a:lstStyle/>
          <a:p>
            <a:endParaRPr lang="es-AR" altLang="es-AR">
              <a:latin typeface="Calibri" pitchFamily="34" charset="0"/>
            </a:endParaRPr>
          </a:p>
        </p:txBody>
      </p:sp>
      <p:sp>
        <p:nvSpPr>
          <p:cNvPr id="53251" name="Text Box 2"/>
          <p:cNvSpPr txBox="1">
            <a:spLocks noChangeArrowheads="1"/>
          </p:cNvSpPr>
          <p:nvPr/>
        </p:nvSpPr>
        <p:spPr bwMode="auto">
          <a:xfrm>
            <a:off x="2411413" y="115888"/>
            <a:ext cx="6732587" cy="957262"/>
          </a:xfrm>
          <a:prstGeom prst="rect">
            <a:avLst/>
          </a:prstGeom>
          <a:noFill/>
          <a:ln w="9525">
            <a:noFill/>
            <a:round/>
            <a:headEnd/>
            <a:tailEnd/>
          </a:ln>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800" b="1">
                <a:latin typeface="Arial Unicode MS" pitchFamily="34" charset="-128"/>
                <a:ea typeface="Arial Unicode MS" pitchFamily="34" charset="-128"/>
                <a:cs typeface="Arial Unicode MS" pitchFamily="34" charset="-128"/>
              </a:rPr>
              <a:t>Dimensión III: Desempeño y gestión institucional (3)</a:t>
            </a:r>
          </a:p>
        </p:txBody>
      </p:sp>
      <p:graphicFrame>
        <p:nvGraphicFramePr>
          <p:cNvPr id="9" name="Group 52"/>
          <p:cNvGraphicFramePr>
            <a:graphicFrameLocks noGrp="1"/>
          </p:cNvGraphicFramePr>
          <p:nvPr/>
        </p:nvGraphicFramePr>
        <p:xfrm>
          <a:off x="250825" y="1125538"/>
          <a:ext cx="8569325" cy="5480050"/>
        </p:xfrm>
        <a:graphic>
          <a:graphicData uri="http://schemas.openxmlformats.org/drawingml/2006/table">
            <a:tbl>
              <a:tblPr/>
              <a:tblGrid>
                <a:gridCol w="3241675"/>
                <a:gridCol w="5327650"/>
              </a:tblGrid>
              <a:tr h="1179368">
                <a:tc>
                  <a:txBody>
                    <a:bodyPr/>
                    <a:lstStyle/>
                    <a:p>
                      <a:pPr marL="0" marR="0" lvl="0" indent="0" algn="ctr" defTabSz="449263" rtl="0" eaLnBrk="0" fontAlgn="base" latinLnBrk="0"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000" b="1" i="0" u="none" strike="noStrike" cap="none" normalizeH="0" baseline="0" dirty="0" smtClean="0">
                          <a:ln>
                            <a:noFill/>
                          </a:ln>
                          <a:solidFill>
                            <a:srgbClr val="FFFFFF"/>
                          </a:solidFill>
                          <a:effectLst/>
                          <a:latin typeface="Arial Unicode MS" pitchFamily="-112" charset="0"/>
                          <a:cs typeface="Arial Unicode MS" pitchFamily="-112" charset="0"/>
                        </a:rPr>
                        <a:t>PROBLEMAS PRIORIZADOS</a:t>
                      </a:r>
                    </a:p>
                  </a:txBody>
                  <a:tcPr marL="90000" marR="90000" marT="63353" marB="45715"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449263" rtl="0" eaLnBrk="0" fontAlgn="base" latinLnBrk="0"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000" b="1" i="0" u="none" strike="noStrike" cap="none" normalizeH="0" baseline="0" dirty="0" smtClean="0">
                          <a:ln>
                            <a:noFill/>
                          </a:ln>
                          <a:solidFill>
                            <a:srgbClr val="FFFFFF"/>
                          </a:solidFill>
                          <a:effectLst/>
                          <a:latin typeface="Arial Unicode MS" pitchFamily="-112" charset="0"/>
                          <a:cs typeface="Arial Unicode MS" pitchFamily="-112" charset="0"/>
                        </a:rPr>
                        <a:t>ACCIONES PROPUESTAS</a:t>
                      </a:r>
                    </a:p>
                  </a:txBody>
                  <a:tcPr marL="90000" marR="90000" marT="63353" marB="45715"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r>
              <a:tr h="43014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Unicode MS" pitchFamily="-112" charset="0"/>
                          <a:cs typeface="Arial Unicode MS" pitchFamily="-112" charset="0"/>
                        </a:rPr>
                        <a:t>Bajo nivel de comunicación entre los distintos actores de la comunidad educativa (26%)</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ES" sz="2400" b="0" i="0" u="none" strike="noStrike" cap="none" normalizeH="0" baseline="0" dirty="0" smtClean="0">
                          <a:ln>
                            <a:noFill/>
                          </a:ln>
                          <a:solidFill>
                            <a:schemeClr val="tx1"/>
                          </a:solidFill>
                          <a:effectLst/>
                          <a:latin typeface="Arial Unicode MS" pitchFamily="-112" charset="0"/>
                          <a:cs typeface="Arial Unicode MS" pitchFamily="-112" charset="0"/>
                        </a:rPr>
                        <a:t>Fortalecimiento del rol del equipo de conducción como responsable del estilo de gestión desde el diálogo y el encuentro.</a:t>
                      </a:r>
                    </a:p>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s-ES" sz="2400" b="0" i="0" u="none" strike="noStrike" cap="none" normalizeH="0" baseline="0" dirty="0" smtClean="0">
                          <a:ln>
                            <a:noFill/>
                          </a:ln>
                          <a:solidFill>
                            <a:schemeClr val="tx1"/>
                          </a:solidFill>
                          <a:effectLst/>
                          <a:latin typeface="Arial Unicode MS" pitchFamily="-112" charset="0"/>
                          <a:cs typeface="Arial Unicode MS" pitchFamily="-112" charset="0"/>
                        </a:rPr>
                        <a:t>Promoción de  espacios institucionales de convivencia y debate entre todos los actores de la comunidad educativa.</a:t>
                      </a:r>
                      <a:endParaRPr kumimoji="0" lang="es-AR" sz="2400" b="0" i="0" u="none" strike="noStrike" cap="none" normalizeH="0" baseline="0" dirty="0" smtClean="0">
                        <a:ln>
                          <a:noFill/>
                        </a:ln>
                        <a:solidFill>
                          <a:schemeClr val="tx1"/>
                        </a:solidFill>
                        <a:effectLst/>
                        <a:latin typeface="Arial Unicode MS" pitchFamily="-112" charset="0"/>
                        <a:cs typeface="Arial Unicode MS" pitchFamily="-112" charset="0"/>
                      </a:endParaRPr>
                    </a:p>
                  </a:txBody>
                  <a:tcPr marL="89535" marR="895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3 Imagen" descr="1. Caratula.jpg"/>
          <p:cNvPicPr>
            <a:picLocks/>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4274" name="1 Título"/>
          <p:cNvSpPr>
            <a:spLocks noGrp="1"/>
          </p:cNvSpPr>
          <p:nvPr>
            <p:ph type="title"/>
          </p:nvPr>
        </p:nvSpPr>
        <p:spPr>
          <a:xfrm>
            <a:off x="2195513" y="3573463"/>
            <a:ext cx="6000750" cy="676275"/>
          </a:xfrm>
        </p:spPr>
        <p:txBody>
          <a:bodyPr lIns="0" tIns="0" rIns="0" bIns="0" anchor="t">
            <a:spAutoFit/>
          </a:bodyPr>
          <a:lstStyle/>
          <a:p>
            <a:pPr eaLnBrk="1" hangingPunct="1"/>
            <a:r>
              <a:rPr lang="es-ES_tradnl" altLang="es-AR" b="1" smtClean="0">
                <a:solidFill>
                  <a:srgbClr val="F6323E"/>
                </a:solidFill>
                <a:latin typeface="Arial Unicode MS" pitchFamily="34" charset="-128"/>
                <a:ea typeface="Arial Unicode MS" pitchFamily="34" charset="-128"/>
                <a:cs typeface="Arial Unicode MS" pitchFamily="34" charset="-128"/>
              </a:rPr>
              <a:t>CONCLUSIONES </a:t>
            </a:r>
            <a:endParaRPr lang="es-ES" altLang="es-AR" smtClean="0">
              <a:solidFill>
                <a:srgbClr val="F6323E"/>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Título"/>
          <p:cNvSpPr>
            <a:spLocks noGrp="1"/>
          </p:cNvSpPr>
          <p:nvPr>
            <p:ph type="title"/>
          </p:nvPr>
        </p:nvSpPr>
        <p:spPr>
          <a:xfrm>
            <a:off x="3492500" y="265113"/>
            <a:ext cx="5357813" cy="500062"/>
          </a:xfrm>
        </p:spPr>
        <p:txBody>
          <a:bodyPr lIns="0" tIns="0" rIns="0" bIns="0" anchor="t"/>
          <a:lstStyle/>
          <a:p>
            <a:pPr eaLnBrk="1" hangingPunct="1"/>
            <a:r>
              <a:rPr lang="es-ES" altLang="es-AR" sz="3200" b="1" smtClean="0">
                <a:solidFill>
                  <a:srgbClr val="EC779E"/>
                </a:solidFill>
                <a:latin typeface="Arial Unicode MS" pitchFamily="34" charset="-128"/>
                <a:ea typeface="Arial Unicode MS" pitchFamily="34" charset="-128"/>
                <a:cs typeface="Arial Unicode MS" pitchFamily="34" charset="-128"/>
              </a:rPr>
              <a:t>CONCLUSIONES (1)</a:t>
            </a:r>
          </a:p>
        </p:txBody>
      </p:sp>
      <p:pic>
        <p:nvPicPr>
          <p:cNvPr id="55298" name="3 Imagen" descr="1. Pagina.jpg"/>
          <p:cNvPicPr>
            <a:picLocks noChangeAspect="1"/>
          </p:cNvPicPr>
          <p:nvPr/>
        </p:nvPicPr>
        <p:blipFill>
          <a:blip r:embed="rId2"/>
          <a:srcRect/>
          <a:stretch>
            <a:fillRect/>
          </a:stretch>
        </p:blipFill>
        <p:spPr bwMode="auto">
          <a:xfrm>
            <a:off x="0" y="203200"/>
            <a:ext cx="3359150" cy="633413"/>
          </a:xfrm>
          <a:prstGeom prst="rect">
            <a:avLst/>
          </a:prstGeom>
          <a:noFill/>
          <a:ln w="9525">
            <a:noFill/>
            <a:miter lim="800000"/>
            <a:headEnd/>
            <a:tailEnd/>
          </a:ln>
        </p:spPr>
      </p:pic>
      <p:sp>
        <p:nvSpPr>
          <p:cNvPr id="55299" name="4 CuadroTexto"/>
          <p:cNvSpPr txBox="1">
            <a:spLocks noChangeArrowheads="1"/>
          </p:cNvSpPr>
          <p:nvPr/>
        </p:nvSpPr>
        <p:spPr bwMode="auto">
          <a:xfrm>
            <a:off x="428625" y="2000250"/>
            <a:ext cx="8286750" cy="369888"/>
          </a:xfrm>
          <a:prstGeom prst="rect">
            <a:avLst/>
          </a:prstGeom>
          <a:noFill/>
          <a:ln w="9525">
            <a:noFill/>
            <a:miter lim="800000"/>
            <a:headEnd/>
            <a:tailEnd/>
          </a:ln>
        </p:spPr>
        <p:txBody>
          <a:bodyPr>
            <a:spAutoFit/>
          </a:bodyPr>
          <a:lstStyle/>
          <a:p>
            <a:endParaRPr lang="es-AR" altLang="es-AR">
              <a:latin typeface="Calibri" pitchFamily="34" charset="0"/>
            </a:endParaRPr>
          </a:p>
        </p:txBody>
      </p:sp>
      <p:sp>
        <p:nvSpPr>
          <p:cNvPr id="6" name="Rectangle 4"/>
          <p:cNvSpPr>
            <a:spLocks noChangeArrowheads="1"/>
          </p:cNvSpPr>
          <p:nvPr/>
        </p:nvSpPr>
        <p:spPr bwMode="auto">
          <a:xfrm>
            <a:off x="252413" y="942975"/>
            <a:ext cx="8640762" cy="4711700"/>
          </a:xfrm>
          <a:prstGeom prst="rect">
            <a:avLst/>
          </a:prstGeom>
          <a:noFill/>
          <a:ln w="9525" cap="flat">
            <a:noFill/>
            <a:round/>
            <a:headEnd/>
            <a:tailEnd/>
          </a:ln>
          <a:effectLst/>
        </p:spPr>
        <p:txBody>
          <a:bodyPr lIns="90000" tIns="46800" rIns="90000" bIns="46800">
            <a:spAutoFit/>
          </a:bodyPr>
          <a:lstStyle/>
          <a:p>
            <a:pPr marL="341313" indent="-341313" algn="just" fontAlgn="auto">
              <a:spcBef>
                <a:spcPts val="0"/>
              </a:spcBef>
              <a:spcAft>
                <a:spcPts val="0"/>
              </a:spcAft>
              <a:buFont typeface="Wingdings" charset="2"/>
              <a:buChar char="Ø"/>
              <a:defRPr/>
            </a:pPr>
            <a:r>
              <a:rPr lang="es-MX" altLang="es-AR" sz="2000" dirty="0">
                <a:latin typeface="Arial Unicode MS" pitchFamily="32" charset="0"/>
                <a:ea typeface="Microsoft YaHei" charset="-122"/>
                <a:cs typeface="Arial Unicode MS" pitchFamily="32" charset="0"/>
              </a:rPr>
              <a:t>El IACE tuvo un efecto altamente positivo en las escuelas,  favoreciendo el propósito de generar cultura evaluativa, promover procesos de cambio y mejorar la calidad educativa.</a:t>
            </a:r>
          </a:p>
          <a:p>
            <a:pPr marL="341313" indent="-341313" algn="just" fontAlgn="auto">
              <a:spcBef>
                <a:spcPts val="0"/>
              </a:spcBef>
              <a:spcAft>
                <a:spcPts val="0"/>
              </a:spcAft>
              <a:buFont typeface="Wingdings" charset="2"/>
              <a:buChar char="Ø"/>
              <a:defRPr/>
            </a:pPr>
            <a:endParaRPr lang="es-ES" altLang="es-AR" sz="2000" dirty="0">
              <a:latin typeface="Arial Unicode MS" pitchFamily="32" charset="0"/>
              <a:ea typeface="Microsoft YaHei" charset="-122"/>
              <a:cs typeface="Arial Unicode MS" pitchFamily="32" charset="0"/>
            </a:endParaRPr>
          </a:p>
          <a:p>
            <a:pPr marL="341313" indent="-341313" algn="just" fontAlgn="auto">
              <a:spcBef>
                <a:spcPts val="0"/>
              </a:spcBef>
              <a:spcAft>
                <a:spcPts val="0"/>
              </a:spcAft>
              <a:buFont typeface="Wingdings" charset="2"/>
              <a:buChar char="Ø"/>
              <a:defRPr/>
            </a:pPr>
            <a:r>
              <a:rPr lang="es-ES" altLang="es-AR" sz="2000" dirty="0">
                <a:latin typeface="Arial Unicode MS" pitchFamily="32" charset="0"/>
                <a:ea typeface="Microsoft YaHei" charset="-122"/>
                <a:cs typeface="Arial Unicode MS" pitchFamily="32" charset="0"/>
              </a:rPr>
              <a:t>Los Planes de Acción priorizaron, fundamentalmente, estas temáticas: </a:t>
            </a:r>
          </a:p>
          <a:p>
            <a:pPr marL="322263" indent="-322263" algn="just" fontAlgn="auto">
              <a:spcBef>
                <a:spcPts val="0"/>
              </a:spcBef>
              <a:spcAft>
                <a:spcPts val="0"/>
              </a:spcAft>
              <a:buFont typeface="Times New Roman" pitchFamily="16" charset="0"/>
              <a:buNone/>
              <a:tabLst>
                <a:tab pos="322263"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 pos="9305925" algn="l"/>
              </a:tabLst>
              <a:defRPr/>
            </a:pPr>
            <a:r>
              <a:rPr lang="es-ES" sz="2000" dirty="0">
                <a:solidFill>
                  <a:srgbClr val="000000"/>
                </a:solidFill>
                <a:latin typeface="Arial Unicode MS" pitchFamily="32" charset="0"/>
                <a:ea typeface="Microsoft YaHei" charset="-122"/>
                <a:cs typeface="Arial Unicode MS" pitchFamily="32" charset="0"/>
              </a:rPr>
              <a:t>	</a:t>
            </a:r>
          </a:p>
          <a:p>
            <a:pPr marL="324000" indent="-324000" algn="just" fontAlgn="auto">
              <a:spcBef>
                <a:spcPts val="0"/>
              </a:spcBef>
              <a:spcAft>
                <a:spcPts val="0"/>
              </a:spcAft>
              <a:tabLst>
                <a:tab pos="322263"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 pos="9305925" algn="l"/>
              </a:tabLst>
              <a:defRPr/>
            </a:pPr>
            <a:r>
              <a:rPr lang="es-ES" sz="2000" dirty="0">
                <a:solidFill>
                  <a:srgbClr val="000000"/>
                </a:solidFill>
                <a:latin typeface="Arial Unicode MS" pitchFamily="32" charset="0"/>
                <a:ea typeface="Microsoft YaHei" charset="-122"/>
                <a:cs typeface="Arial Unicode MS" pitchFamily="32" charset="0"/>
              </a:rPr>
              <a:t>	A)</a:t>
            </a:r>
            <a:r>
              <a:rPr lang="es-AR" sz="2000" dirty="0">
                <a:solidFill>
                  <a:srgbClr val="000000"/>
                </a:solidFill>
                <a:latin typeface="Arial Unicode MS" pitchFamily="32" charset="0"/>
                <a:ea typeface="Microsoft YaHei" charset="-122"/>
                <a:cs typeface="Arial Unicode MS" pitchFamily="32" charset="0"/>
              </a:rPr>
              <a:t> Bajo rendimiento en las materias básicas (20%), Dificultad en los procesos de lectura, escritura e interpretación de textos (20%), Desinterés o desmotivación de los estudiantes (15%), Altos niveles de repitencia y abandono (15%), Estudiantes con adicciones (10%), Violencia Física y verbal entre estudiantes y distintos actores de la comunidad educativa (10%), Altos índices de embarazo adolescente y desconocimiento de las enfermedades de transmisión sexual (5%), Estudiantes con sobreedad  (5%) </a:t>
            </a:r>
            <a:r>
              <a:rPr lang="es-ES" altLang="es-AR" sz="2000" dirty="0">
                <a:latin typeface="Arial Unicode MS" pitchFamily="32" charset="0"/>
                <a:ea typeface="Microsoft YaHei" charset="-122"/>
                <a:cs typeface="Arial Unicode MS" pitchFamily="32" charset="0"/>
              </a:rPr>
              <a:t>en la Dimensión I.</a:t>
            </a:r>
          </a:p>
          <a:p>
            <a:pPr marL="324000" indent="-324000" algn="just" fontAlgn="auto">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 altLang="es-AR" sz="2000" dirty="0">
                <a:latin typeface="Arial Unicode MS" pitchFamily="32" charset="0"/>
                <a:ea typeface="Microsoft YaHei" charset="-122"/>
                <a:cs typeface="Arial Unicode MS" pitchFamily="32" charset="0"/>
              </a:rPr>
              <a:t>	</a:t>
            </a:r>
            <a:endParaRPr lang="es-ES" sz="2000" dirty="0">
              <a:latin typeface="Arial Unicode MS" pitchFamily="32" charset="0"/>
              <a:ea typeface="Microsoft YaHei" charset="-122"/>
              <a:cs typeface="Arial Unicode MS" pitchFamily="3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3 Imagen" descr="1. Pagina.jpg"/>
          <p:cNvPicPr>
            <a:picLocks noChangeAspect="1"/>
          </p:cNvPicPr>
          <p:nvPr/>
        </p:nvPicPr>
        <p:blipFill>
          <a:blip r:embed="rId2"/>
          <a:srcRect/>
          <a:stretch>
            <a:fillRect/>
          </a:stretch>
        </p:blipFill>
        <p:spPr bwMode="auto">
          <a:xfrm>
            <a:off x="0" y="576263"/>
            <a:ext cx="3359150" cy="633412"/>
          </a:xfrm>
          <a:prstGeom prst="rect">
            <a:avLst/>
          </a:prstGeom>
          <a:noFill/>
          <a:ln w="9525">
            <a:noFill/>
            <a:miter lim="800000"/>
            <a:headEnd/>
            <a:tailEnd/>
          </a:ln>
        </p:spPr>
      </p:pic>
      <p:sp>
        <p:nvSpPr>
          <p:cNvPr id="18434" name="4 CuadroTexto"/>
          <p:cNvSpPr txBox="1">
            <a:spLocks noChangeArrowheads="1"/>
          </p:cNvSpPr>
          <p:nvPr/>
        </p:nvSpPr>
        <p:spPr bwMode="auto">
          <a:xfrm>
            <a:off x="428625" y="2000250"/>
            <a:ext cx="8286750" cy="369888"/>
          </a:xfrm>
          <a:prstGeom prst="rect">
            <a:avLst/>
          </a:prstGeom>
          <a:noFill/>
          <a:ln w="9525">
            <a:noFill/>
            <a:miter lim="800000"/>
            <a:headEnd/>
            <a:tailEnd/>
          </a:ln>
        </p:spPr>
        <p:txBody>
          <a:bodyPr>
            <a:spAutoFit/>
          </a:bodyPr>
          <a:lstStyle/>
          <a:p>
            <a:endParaRPr lang="es-AR" altLang="es-AR">
              <a:latin typeface="Calibri" pitchFamily="34" charset="0"/>
            </a:endParaRPr>
          </a:p>
        </p:txBody>
      </p:sp>
      <p:sp>
        <p:nvSpPr>
          <p:cNvPr id="18435" name="Rectangle 4"/>
          <p:cNvSpPr>
            <a:spLocks noChangeArrowheads="1"/>
          </p:cNvSpPr>
          <p:nvPr/>
        </p:nvSpPr>
        <p:spPr bwMode="auto">
          <a:xfrm>
            <a:off x="3384550" y="538163"/>
            <a:ext cx="5724525" cy="587375"/>
          </a:xfrm>
          <a:prstGeom prst="rect">
            <a:avLst/>
          </a:prstGeom>
          <a:noFill/>
          <a:ln w="9525">
            <a:noFill/>
            <a:round/>
            <a:headEnd/>
            <a:tailEnd/>
          </a:ln>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3200" b="1">
                <a:latin typeface="Arial Unicode MS" pitchFamily="34" charset="-128"/>
                <a:ea typeface="Arial Unicode MS" pitchFamily="34" charset="-128"/>
                <a:cs typeface="Arial Unicode MS" pitchFamily="34" charset="-128"/>
              </a:rPr>
              <a:t>SISTEMATIZACIÓN (2)</a:t>
            </a:r>
          </a:p>
        </p:txBody>
      </p:sp>
      <p:sp>
        <p:nvSpPr>
          <p:cNvPr id="18436" name="Rectangle 3"/>
          <p:cNvSpPr>
            <a:spLocks noChangeArrowheads="1"/>
          </p:cNvSpPr>
          <p:nvPr/>
        </p:nvSpPr>
        <p:spPr bwMode="auto">
          <a:xfrm>
            <a:off x="468313" y="1341438"/>
            <a:ext cx="8207375" cy="4848225"/>
          </a:xfrm>
          <a:prstGeom prst="rect">
            <a:avLst/>
          </a:prstGeom>
          <a:noFill/>
          <a:ln w="9525">
            <a:noFill/>
            <a:round/>
            <a:headEnd/>
            <a:tailEnd/>
          </a:ln>
        </p:spPr>
        <p:txBody>
          <a:bodyPr lIns="90000" tIns="46800" rIns="90000" bIns="46800">
            <a:spAutoFit/>
          </a:bodyPr>
          <a:lstStyle/>
          <a:p>
            <a:pPr marL="269875" indent="-269875" algn="just">
              <a:buClr>
                <a:srgbClr val="000000"/>
              </a:buClr>
              <a:buFont typeface="Wingdings" pitchFamily="2"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es-AR" altLang="es-AR" sz="2400">
                <a:solidFill>
                  <a:srgbClr val="000000"/>
                </a:solidFill>
                <a:latin typeface="Arial Unicode MS" pitchFamily="34" charset="-128"/>
                <a:ea typeface="Arial Unicode MS" pitchFamily="34" charset="-128"/>
                <a:cs typeface="Arial Unicode MS" pitchFamily="34" charset="-128"/>
              </a:rPr>
              <a:t>La sistematización implica un proceso guiado de reflexión desde la perspectiva de los protagonistas y conjuntamente con ellos, acerca de algunos ejes significativos tanto de los procesos como de los resultados o cambios logrados, en el particular contexto en que se desarrolló una intervención.</a:t>
            </a:r>
          </a:p>
          <a:p>
            <a:pPr marL="269875" indent="-269875" algn="just">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endParaRPr lang="es-AR" altLang="es-AR" sz="2400">
              <a:solidFill>
                <a:srgbClr val="000000"/>
              </a:solidFill>
              <a:latin typeface="Arial Unicode MS" pitchFamily="34" charset="-128"/>
              <a:ea typeface="Arial Unicode MS" pitchFamily="34" charset="-128"/>
              <a:cs typeface="Arial Unicode MS" pitchFamily="34" charset="-128"/>
            </a:endParaRPr>
          </a:p>
          <a:p>
            <a:pPr marL="269875" indent="-269875" algn="just">
              <a:buClr>
                <a:srgbClr val="000000"/>
              </a:buClr>
              <a:buFont typeface="Wingdings" pitchFamily="2"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es-AR" altLang="es-AR" sz="2400">
                <a:solidFill>
                  <a:srgbClr val="000000"/>
                </a:solidFill>
                <a:latin typeface="Arial Unicode MS" pitchFamily="34" charset="-128"/>
                <a:ea typeface="Arial Unicode MS" pitchFamily="34" charset="-128"/>
                <a:cs typeface="Arial Unicode MS" pitchFamily="34" charset="-128"/>
              </a:rPr>
              <a:t>Al sistematizar, no sólo se presta atención a los acontecimientos, a su comportamiento y evolución, sino también a las interpretaciones</a:t>
            </a:r>
            <a:r>
              <a:rPr lang="es-AR" altLang="es-AR" sz="2400" b="1">
                <a:solidFill>
                  <a:srgbClr val="000000"/>
                </a:solidFill>
                <a:latin typeface="Arial Unicode MS" pitchFamily="34" charset="-128"/>
                <a:ea typeface="Arial Unicode MS" pitchFamily="34" charset="-128"/>
                <a:cs typeface="Arial Unicode MS" pitchFamily="34" charset="-128"/>
              </a:rPr>
              <a:t> </a:t>
            </a:r>
            <a:r>
              <a:rPr lang="es-AR" altLang="es-AR" sz="2400">
                <a:solidFill>
                  <a:srgbClr val="000000"/>
                </a:solidFill>
                <a:latin typeface="Arial Unicode MS" pitchFamily="34" charset="-128"/>
                <a:ea typeface="Arial Unicode MS" pitchFamily="34" charset="-128"/>
                <a:cs typeface="Arial Unicode MS" pitchFamily="34" charset="-128"/>
              </a:rPr>
              <a:t>que los sujetos tienen sobre ellos. Para ello se crea un espacio donde esas interpretaciones son discutidas, compartidas y confrontadas</a:t>
            </a:r>
            <a:r>
              <a:rPr lang="es-AR" altLang="es-AR" sz="2200">
                <a:solidFill>
                  <a:srgbClr val="000000"/>
                </a:solidFill>
                <a:latin typeface="Arial Unicode MS" pitchFamily="34" charset="-128"/>
                <a:ea typeface="Arial Unicode MS" pitchFamily="34" charset="-128"/>
                <a:cs typeface="Arial Unicode MS" pitchFamily="34" charset="-128"/>
              </a:rPr>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Título"/>
          <p:cNvSpPr>
            <a:spLocks noGrp="1"/>
          </p:cNvSpPr>
          <p:nvPr>
            <p:ph type="title"/>
          </p:nvPr>
        </p:nvSpPr>
        <p:spPr>
          <a:xfrm>
            <a:off x="3492500" y="265113"/>
            <a:ext cx="5357813" cy="500062"/>
          </a:xfrm>
        </p:spPr>
        <p:txBody>
          <a:bodyPr lIns="0" tIns="0" rIns="0" bIns="0" anchor="t"/>
          <a:lstStyle/>
          <a:p>
            <a:pPr eaLnBrk="1" hangingPunct="1"/>
            <a:r>
              <a:rPr lang="es-ES" altLang="es-AR" sz="3200" b="1" smtClean="0">
                <a:solidFill>
                  <a:srgbClr val="EC779E"/>
                </a:solidFill>
                <a:latin typeface="Arial Unicode MS" pitchFamily="34" charset="-128"/>
                <a:ea typeface="Arial Unicode MS" pitchFamily="34" charset="-128"/>
                <a:cs typeface="Arial Unicode MS" pitchFamily="34" charset="-128"/>
              </a:rPr>
              <a:t>CONCLUSIONES (2)</a:t>
            </a:r>
          </a:p>
        </p:txBody>
      </p:sp>
      <p:pic>
        <p:nvPicPr>
          <p:cNvPr id="56322" name="3 Imagen" descr="1. Pagina.jpg"/>
          <p:cNvPicPr>
            <a:picLocks noChangeAspect="1"/>
          </p:cNvPicPr>
          <p:nvPr/>
        </p:nvPicPr>
        <p:blipFill>
          <a:blip r:embed="rId2"/>
          <a:srcRect/>
          <a:stretch>
            <a:fillRect/>
          </a:stretch>
        </p:blipFill>
        <p:spPr bwMode="auto">
          <a:xfrm>
            <a:off x="0" y="203200"/>
            <a:ext cx="3359150" cy="633413"/>
          </a:xfrm>
          <a:prstGeom prst="rect">
            <a:avLst/>
          </a:prstGeom>
          <a:noFill/>
          <a:ln w="9525">
            <a:noFill/>
            <a:miter lim="800000"/>
            <a:headEnd/>
            <a:tailEnd/>
          </a:ln>
        </p:spPr>
      </p:pic>
      <p:sp>
        <p:nvSpPr>
          <p:cNvPr id="56323" name="4 CuadroTexto"/>
          <p:cNvSpPr txBox="1">
            <a:spLocks noChangeArrowheads="1"/>
          </p:cNvSpPr>
          <p:nvPr/>
        </p:nvSpPr>
        <p:spPr bwMode="auto">
          <a:xfrm>
            <a:off x="428625" y="2000250"/>
            <a:ext cx="8286750" cy="369888"/>
          </a:xfrm>
          <a:prstGeom prst="rect">
            <a:avLst/>
          </a:prstGeom>
          <a:noFill/>
          <a:ln w="9525">
            <a:noFill/>
            <a:miter lim="800000"/>
            <a:headEnd/>
            <a:tailEnd/>
          </a:ln>
        </p:spPr>
        <p:txBody>
          <a:bodyPr>
            <a:spAutoFit/>
          </a:bodyPr>
          <a:lstStyle/>
          <a:p>
            <a:endParaRPr lang="es-AR" altLang="es-AR">
              <a:latin typeface="Calibri" pitchFamily="34" charset="0"/>
            </a:endParaRPr>
          </a:p>
        </p:txBody>
      </p:sp>
      <p:sp>
        <p:nvSpPr>
          <p:cNvPr id="56324" name="Rectangle 4"/>
          <p:cNvSpPr>
            <a:spLocks noChangeArrowheads="1"/>
          </p:cNvSpPr>
          <p:nvPr/>
        </p:nvSpPr>
        <p:spPr bwMode="auto">
          <a:xfrm>
            <a:off x="252413" y="942975"/>
            <a:ext cx="8640762" cy="3479800"/>
          </a:xfrm>
          <a:prstGeom prst="rect">
            <a:avLst/>
          </a:prstGeom>
          <a:noFill/>
          <a:ln w="9525">
            <a:noFill/>
            <a:round/>
            <a:headEnd/>
            <a:tailEnd/>
          </a:ln>
        </p:spPr>
        <p:txBody>
          <a:bodyPr lIns="90000" tIns="46800" rIns="90000" bIns="46800">
            <a:spAutoFit/>
          </a:bodyPr>
          <a:lstStyle/>
          <a:p>
            <a:pPr marL="341313" indent="-341313" algn="just">
              <a:buFont typeface="Wingdings" pitchFamily="2" charset="2"/>
              <a:buNone/>
            </a:pPr>
            <a:endParaRPr lang="es-ES" altLang="es-AR" sz="2000">
              <a:latin typeface="Arial Unicode MS" pitchFamily="34" charset="-128"/>
              <a:ea typeface="Microsoft YaHei" pitchFamily="34" charset="-122"/>
              <a:cs typeface="Arial Unicode MS" pitchFamily="34" charset="-128"/>
            </a:endParaRPr>
          </a:p>
          <a:p>
            <a:pPr marL="341313" indent="-341313" algn="just"/>
            <a:r>
              <a:rPr lang="es-ES" altLang="es-AR" sz="2000">
                <a:latin typeface="Arial Unicode MS" pitchFamily="34" charset="-128"/>
                <a:ea typeface="Microsoft YaHei" pitchFamily="34" charset="-122"/>
                <a:cs typeface="Arial Unicode MS" pitchFamily="34" charset="-128"/>
              </a:rPr>
              <a:t>		B) </a:t>
            </a:r>
            <a:r>
              <a:rPr lang="es-AR" altLang="es-AR" sz="2000">
                <a:latin typeface="Arial Unicode MS" pitchFamily="34" charset="-128"/>
                <a:ea typeface="Microsoft YaHei" pitchFamily="34" charset="-122"/>
                <a:cs typeface="Arial Unicode MS" pitchFamily="34" charset="-128"/>
              </a:rPr>
              <a:t>Ausentismo docente (32%), Falta de motivación para el desarrollo de las clases (26%), Escaso sentido de pertenencia institucional de los docentes (21%), Bajo porcentaje de prácticas áulicas significativas para los estudiantes (21%) </a:t>
            </a:r>
            <a:r>
              <a:rPr lang="es-ES" altLang="es-AR" sz="2000">
                <a:latin typeface="Arial Unicode MS" pitchFamily="34" charset="-128"/>
                <a:ea typeface="Microsoft YaHei" pitchFamily="34" charset="-122"/>
                <a:cs typeface="Arial Unicode MS" pitchFamily="34" charset="-128"/>
              </a:rPr>
              <a:t>en la Dimensión II.</a:t>
            </a:r>
          </a:p>
          <a:p>
            <a:pPr marL="341313" indent="-341313" algn="just"/>
            <a:endParaRPr lang="es-ES" altLang="es-AR" sz="2000">
              <a:latin typeface="Arial Unicode MS" pitchFamily="34" charset="-128"/>
              <a:ea typeface="Microsoft YaHei" pitchFamily="34" charset="-122"/>
              <a:cs typeface="Arial Unicode MS" pitchFamily="34" charset="-128"/>
            </a:endParaRPr>
          </a:p>
          <a:p>
            <a:pPr marL="341313" indent="-341313" algn="just"/>
            <a:r>
              <a:rPr lang="es-ES" altLang="es-AR" sz="2000">
                <a:latin typeface="Arial Unicode MS" pitchFamily="34" charset="-128"/>
                <a:ea typeface="Microsoft YaHei" pitchFamily="34" charset="-122"/>
                <a:cs typeface="Arial Unicode MS" pitchFamily="34" charset="-128"/>
              </a:rPr>
              <a:t>		C)</a:t>
            </a:r>
            <a:r>
              <a:rPr lang="es-AR" altLang="es-AR" sz="2000">
                <a:latin typeface="Arial Unicode MS" pitchFamily="34" charset="-128"/>
                <a:ea typeface="Microsoft YaHei" pitchFamily="34" charset="-122"/>
                <a:cs typeface="Arial Unicode MS" pitchFamily="34" charset="-128"/>
              </a:rPr>
              <a:t> Falta de articulación con el nivel superior (42%), Bajos niveles de consenso, participación y representación de los actores institucionales en la toma de decisiones relativas a los objetivos comunes  (32%),  Bajo nivel de comunicación entre los distintos actores de la comunidad educativa (26%) </a:t>
            </a:r>
            <a:r>
              <a:rPr lang="es-ES" altLang="es-AR" sz="2000">
                <a:latin typeface="Arial Unicode MS" pitchFamily="34" charset="-128"/>
                <a:ea typeface="Microsoft YaHei" pitchFamily="34" charset="-122"/>
                <a:cs typeface="Arial Unicode MS" pitchFamily="34" charset="-128"/>
              </a:rPr>
              <a:t>en la Dimensión III.</a:t>
            </a:r>
            <a:endParaRPr lang="es-ES" sz="2000">
              <a:latin typeface="Arial Unicode MS" pitchFamily="34" charset="-128"/>
              <a:ea typeface="Microsoft YaHei" pitchFamily="34" charset="-122"/>
              <a:cs typeface="Arial Unicode MS" pitchFamily="34"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Título"/>
          <p:cNvSpPr>
            <a:spLocks noGrp="1"/>
          </p:cNvSpPr>
          <p:nvPr>
            <p:ph type="title"/>
          </p:nvPr>
        </p:nvSpPr>
        <p:spPr>
          <a:xfrm>
            <a:off x="3492500" y="620713"/>
            <a:ext cx="5357813" cy="500062"/>
          </a:xfrm>
        </p:spPr>
        <p:txBody>
          <a:bodyPr lIns="0" tIns="0" rIns="0" bIns="0" anchor="t"/>
          <a:lstStyle/>
          <a:p>
            <a:pPr eaLnBrk="1" hangingPunct="1"/>
            <a:r>
              <a:rPr lang="es-ES" altLang="es-AR" sz="3200" b="1" smtClean="0">
                <a:solidFill>
                  <a:srgbClr val="EC779E"/>
                </a:solidFill>
                <a:latin typeface="Arial Unicode MS" pitchFamily="34" charset="-128"/>
                <a:ea typeface="Arial Unicode MS" pitchFamily="34" charset="-128"/>
                <a:cs typeface="Arial Unicode MS" pitchFamily="34" charset="-128"/>
              </a:rPr>
              <a:t>CONCLUSIONES (3)</a:t>
            </a:r>
          </a:p>
        </p:txBody>
      </p:sp>
      <p:pic>
        <p:nvPicPr>
          <p:cNvPr id="57346" name="3 Imagen" descr="1. Pagina.jpg"/>
          <p:cNvPicPr>
            <a:picLocks noChangeAspect="1"/>
          </p:cNvPicPr>
          <p:nvPr/>
        </p:nvPicPr>
        <p:blipFill>
          <a:blip r:embed="rId2"/>
          <a:srcRect/>
          <a:stretch>
            <a:fillRect/>
          </a:stretch>
        </p:blipFill>
        <p:spPr bwMode="auto">
          <a:xfrm>
            <a:off x="0" y="576263"/>
            <a:ext cx="3359150" cy="633412"/>
          </a:xfrm>
          <a:prstGeom prst="rect">
            <a:avLst/>
          </a:prstGeom>
          <a:noFill/>
          <a:ln w="9525">
            <a:noFill/>
            <a:miter lim="800000"/>
            <a:headEnd/>
            <a:tailEnd/>
          </a:ln>
        </p:spPr>
      </p:pic>
      <p:sp>
        <p:nvSpPr>
          <p:cNvPr id="57347" name="4 CuadroTexto"/>
          <p:cNvSpPr txBox="1">
            <a:spLocks noChangeArrowheads="1"/>
          </p:cNvSpPr>
          <p:nvPr/>
        </p:nvSpPr>
        <p:spPr bwMode="auto">
          <a:xfrm>
            <a:off x="428625" y="2000250"/>
            <a:ext cx="8286750" cy="369888"/>
          </a:xfrm>
          <a:prstGeom prst="rect">
            <a:avLst/>
          </a:prstGeom>
          <a:noFill/>
          <a:ln w="9525">
            <a:noFill/>
            <a:miter lim="800000"/>
            <a:headEnd/>
            <a:tailEnd/>
          </a:ln>
        </p:spPr>
        <p:txBody>
          <a:bodyPr>
            <a:spAutoFit/>
          </a:bodyPr>
          <a:lstStyle/>
          <a:p>
            <a:endParaRPr lang="es-AR" altLang="es-AR">
              <a:latin typeface="Calibri" pitchFamily="34" charset="0"/>
            </a:endParaRPr>
          </a:p>
        </p:txBody>
      </p:sp>
      <p:sp>
        <p:nvSpPr>
          <p:cNvPr id="57348" name="2 Marcador de contenido"/>
          <p:cNvSpPr txBox="1">
            <a:spLocks/>
          </p:cNvSpPr>
          <p:nvPr/>
        </p:nvSpPr>
        <p:spPr bwMode="auto">
          <a:xfrm>
            <a:off x="250825" y="1633538"/>
            <a:ext cx="8642350" cy="4675187"/>
          </a:xfrm>
          <a:prstGeom prst="rect">
            <a:avLst/>
          </a:prstGeom>
          <a:solidFill>
            <a:srgbClr val="FFFFFF"/>
          </a:solidFill>
          <a:ln w="9525">
            <a:noFill/>
            <a:miter lim="800000"/>
            <a:headEnd/>
            <a:tailEnd/>
          </a:ln>
        </p:spPr>
        <p:txBody>
          <a:bodyPr/>
          <a:lstStyle/>
          <a:p>
            <a:pPr marL="323850" indent="-323850" algn="just">
              <a:buFont typeface="Wingdings" pitchFamily="2" charset="2"/>
              <a:buChar char="Ø"/>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s-ES" altLang="es-AR" sz="2200">
                <a:solidFill>
                  <a:srgbClr val="000000"/>
                </a:solidFill>
                <a:latin typeface="Arial Unicode MS" pitchFamily="34" charset="-128"/>
                <a:ea typeface="Arial Unicode MS" pitchFamily="34" charset="-128"/>
                <a:cs typeface="Arial Unicode MS" pitchFamily="34" charset="-128"/>
              </a:rPr>
              <a:t>Resulta fundamental realizar el </a:t>
            </a:r>
            <a:r>
              <a:rPr lang="es-ES" altLang="es-AR" sz="2200" b="1">
                <a:solidFill>
                  <a:srgbClr val="000000"/>
                </a:solidFill>
                <a:latin typeface="Arial Unicode MS" pitchFamily="34" charset="-128"/>
                <a:ea typeface="Arial Unicode MS" pitchFamily="34" charset="-128"/>
                <a:cs typeface="Arial Unicode MS" pitchFamily="34" charset="-128"/>
              </a:rPr>
              <a:t>monitoreo de los Reajustes de los Proyectos Educativos Escolares</a:t>
            </a:r>
            <a:endParaRPr lang="es-ES" altLang="es-AR" sz="2200">
              <a:solidFill>
                <a:srgbClr val="000000"/>
              </a:solidFill>
              <a:latin typeface="Arial Unicode MS" pitchFamily="34" charset="-128"/>
              <a:ea typeface="Arial Unicode MS" pitchFamily="34" charset="-128"/>
              <a:cs typeface="Arial Unicode MS" pitchFamily="34" charset="-128"/>
            </a:endParaRPr>
          </a:p>
          <a:p>
            <a:pPr marL="323850" indent="-323850" algn="just">
              <a:buFont typeface="Wingdings" pitchFamily="2" charset="2"/>
              <a:buChar char="Ø"/>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s-ES" altLang="es-AR" sz="2200">
              <a:solidFill>
                <a:srgbClr val="000000"/>
              </a:solidFill>
              <a:latin typeface="Arial Unicode MS" pitchFamily="34" charset="-128"/>
              <a:ea typeface="Arial Unicode MS" pitchFamily="34" charset="-128"/>
              <a:cs typeface="Arial Unicode MS" pitchFamily="34" charset="-128"/>
            </a:endParaRPr>
          </a:p>
          <a:p>
            <a:pPr marL="323850" indent="-323850" algn="just">
              <a:buFont typeface="Wingdings" pitchFamily="2" charset="2"/>
              <a:buChar char="Ø"/>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s-ES" altLang="es-AR" sz="2200">
                <a:solidFill>
                  <a:srgbClr val="000000"/>
                </a:solidFill>
                <a:latin typeface="Arial Unicode MS" pitchFamily="34" charset="-128"/>
                <a:ea typeface="Arial Unicode MS" pitchFamily="34" charset="-128"/>
                <a:cs typeface="Arial Unicode MS" pitchFamily="34" charset="-128"/>
              </a:rPr>
              <a:t>Se torna necesario fortalecer la sostenibilidad de los procesos de autoevaluación para continuar afianzando la cultura autoevaluativa en la jurisdicción con el propósito de mejorar la calidad educativa en el marco de la inclusión. </a:t>
            </a:r>
          </a:p>
          <a:p>
            <a:pPr marL="323850" indent="-323850" algn="just">
              <a:buFont typeface="Wingdings" pitchFamily="2" charset="2"/>
              <a:buChar char="Ø"/>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s-ES" altLang="es-AR" sz="2200">
              <a:solidFill>
                <a:srgbClr val="000000"/>
              </a:solidFill>
              <a:latin typeface="Arial Unicode MS" pitchFamily="34" charset="-128"/>
              <a:ea typeface="Arial Unicode MS" pitchFamily="34" charset="-128"/>
              <a:cs typeface="Arial Unicode MS" pitchFamily="34" charset="-128"/>
            </a:endParaRPr>
          </a:p>
          <a:p>
            <a:pPr marL="323850" indent="-323850" algn="just">
              <a:buFont typeface="Wingdings" pitchFamily="2" charset="2"/>
              <a:buChar char="Ø"/>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s-ES" altLang="es-AR" sz="2200">
                <a:solidFill>
                  <a:srgbClr val="000000"/>
                </a:solidFill>
                <a:latin typeface="Arial Unicode MS" pitchFamily="34" charset="-128"/>
                <a:ea typeface="Arial Unicode MS" pitchFamily="34" charset="-128"/>
                <a:cs typeface="Arial Unicode MS" pitchFamily="34" charset="-128"/>
              </a:rPr>
              <a:t>Para ello será imprescindible contar con el acompañamiento de los Formadores de Plan Nacional de Formación Permanente y el trabajo que realizan con los directivos desde el marco ético, político y pedagógico para afianzar el trabajo de los </a:t>
            </a:r>
            <a:r>
              <a:rPr lang="es-ES" altLang="es-AR" sz="2200" b="1">
                <a:solidFill>
                  <a:srgbClr val="000000"/>
                </a:solidFill>
                <a:latin typeface="Arial Unicode MS" pitchFamily="34" charset="-128"/>
                <a:ea typeface="Arial Unicode MS" pitchFamily="34" charset="-128"/>
                <a:cs typeface="Arial Unicode MS" pitchFamily="34" charset="-128"/>
              </a:rPr>
              <a:t>Grupos Promotores</a:t>
            </a:r>
            <a:r>
              <a:rPr lang="es-ES" altLang="es-AR" sz="2200">
                <a:solidFill>
                  <a:srgbClr val="000000"/>
                </a:solidFill>
                <a:latin typeface="Arial Unicode MS" pitchFamily="34" charset="-128"/>
                <a:ea typeface="Arial Unicode MS" pitchFamily="34" charset="-128"/>
                <a:cs typeface="Arial Unicode MS" pitchFamily="34" charset="-128"/>
              </a:rPr>
              <a:t>, como pilares fundamentales del proceso.</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Título"/>
          <p:cNvSpPr>
            <a:spLocks noGrp="1"/>
          </p:cNvSpPr>
          <p:nvPr>
            <p:ph type="title"/>
          </p:nvPr>
        </p:nvSpPr>
        <p:spPr>
          <a:xfrm>
            <a:off x="3492500" y="549275"/>
            <a:ext cx="5357813" cy="500063"/>
          </a:xfrm>
        </p:spPr>
        <p:txBody>
          <a:bodyPr lIns="0" tIns="0" rIns="0" bIns="0" anchor="t"/>
          <a:lstStyle/>
          <a:p>
            <a:pPr eaLnBrk="1" hangingPunct="1"/>
            <a:r>
              <a:rPr lang="es-ES" altLang="es-AR" sz="2800" b="1" smtClean="0">
                <a:solidFill>
                  <a:srgbClr val="EC779E"/>
                </a:solidFill>
                <a:latin typeface="Arial Unicode MS" pitchFamily="34" charset="-128"/>
                <a:ea typeface="Arial Unicode MS" pitchFamily="34" charset="-128"/>
                <a:cs typeface="Arial Unicode MS" pitchFamily="34" charset="-128"/>
              </a:rPr>
              <a:t>RECURSOS PARA LA ACCIÓN </a:t>
            </a:r>
          </a:p>
        </p:txBody>
      </p:sp>
      <p:pic>
        <p:nvPicPr>
          <p:cNvPr id="58370" name="3 Imagen" descr="1. Pagina.jpg"/>
          <p:cNvPicPr>
            <a:picLocks noChangeAspect="1"/>
          </p:cNvPicPr>
          <p:nvPr/>
        </p:nvPicPr>
        <p:blipFill>
          <a:blip r:embed="rId2"/>
          <a:srcRect/>
          <a:stretch>
            <a:fillRect/>
          </a:stretch>
        </p:blipFill>
        <p:spPr bwMode="auto">
          <a:xfrm>
            <a:off x="0" y="576263"/>
            <a:ext cx="3359150" cy="633412"/>
          </a:xfrm>
          <a:prstGeom prst="rect">
            <a:avLst/>
          </a:prstGeom>
          <a:noFill/>
          <a:ln w="9525">
            <a:noFill/>
            <a:miter lim="800000"/>
            <a:headEnd/>
            <a:tailEnd/>
          </a:ln>
        </p:spPr>
      </p:pic>
      <p:sp>
        <p:nvSpPr>
          <p:cNvPr id="58371" name="4 CuadroTexto"/>
          <p:cNvSpPr txBox="1">
            <a:spLocks noChangeArrowheads="1"/>
          </p:cNvSpPr>
          <p:nvPr/>
        </p:nvSpPr>
        <p:spPr bwMode="auto">
          <a:xfrm>
            <a:off x="428625" y="2000250"/>
            <a:ext cx="8286750" cy="369888"/>
          </a:xfrm>
          <a:prstGeom prst="rect">
            <a:avLst/>
          </a:prstGeom>
          <a:noFill/>
          <a:ln w="9525">
            <a:noFill/>
            <a:miter lim="800000"/>
            <a:headEnd/>
            <a:tailEnd/>
          </a:ln>
        </p:spPr>
        <p:txBody>
          <a:bodyPr>
            <a:spAutoFit/>
          </a:bodyPr>
          <a:lstStyle/>
          <a:p>
            <a:endParaRPr lang="es-AR" altLang="es-AR">
              <a:latin typeface="Calibri" pitchFamily="34" charset="0"/>
            </a:endParaRPr>
          </a:p>
        </p:txBody>
      </p:sp>
      <p:sp>
        <p:nvSpPr>
          <p:cNvPr id="58372" name="2 Marcador de contenido"/>
          <p:cNvSpPr txBox="1">
            <a:spLocks/>
          </p:cNvSpPr>
          <p:nvPr/>
        </p:nvSpPr>
        <p:spPr bwMode="auto">
          <a:xfrm>
            <a:off x="179388" y="1633538"/>
            <a:ext cx="8713787" cy="2947987"/>
          </a:xfrm>
          <a:prstGeom prst="rect">
            <a:avLst/>
          </a:prstGeom>
          <a:solidFill>
            <a:srgbClr val="FFFFFF"/>
          </a:solidFill>
          <a:ln w="9525">
            <a:noFill/>
            <a:miter lim="800000"/>
            <a:headEnd/>
            <a:tailEnd/>
          </a:ln>
        </p:spPr>
        <p:txBody>
          <a:bodyPr/>
          <a:lstStyle/>
          <a:p>
            <a:pPr marL="323850" indent="-323850" algn="just">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es-AR" sz="2200" b="1">
                <a:solidFill>
                  <a:srgbClr val="000000"/>
                </a:solidFill>
                <a:latin typeface="Arial Unicode MS" pitchFamily="34" charset="-128"/>
                <a:ea typeface="Arial Unicode MS" pitchFamily="34" charset="-128"/>
                <a:cs typeface="Arial Unicode MS" pitchFamily="34" charset="-128"/>
              </a:rPr>
              <a:t>SITIO WEB DE UNICEF: http://www.unicef.org/argentina/spanish/ </a:t>
            </a:r>
          </a:p>
          <a:p>
            <a:pPr marL="323850" indent="-323850" algn="just">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es-AR" sz="2200" b="1">
              <a:solidFill>
                <a:srgbClr val="000000"/>
              </a:solidFill>
              <a:latin typeface="Arial Unicode MS" pitchFamily="34" charset="-128"/>
              <a:ea typeface="Arial Unicode MS" pitchFamily="34" charset="-128"/>
              <a:cs typeface="Arial Unicode MS" pitchFamily="34" charset="-128"/>
            </a:endParaRPr>
          </a:p>
          <a:p>
            <a:pPr marL="323850" indent="-323850" algn="just">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es-AR" sz="2200" b="1">
              <a:solidFill>
                <a:srgbClr val="000000"/>
              </a:solidFill>
              <a:latin typeface="Arial Unicode MS" pitchFamily="34" charset="-128"/>
              <a:ea typeface="Arial Unicode MS" pitchFamily="34" charset="-128"/>
              <a:cs typeface="Arial Unicode MS" pitchFamily="34" charset="-128"/>
            </a:endParaRPr>
          </a:p>
          <a:p>
            <a:pPr marL="323850" indent="-323850" algn="just">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es-AR" sz="2200" b="1">
                <a:solidFill>
                  <a:srgbClr val="000000"/>
                </a:solidFill>
                <a:latin typeface="Arial Unicode MS" pitchFamily="34" charset="-128"/>
                <a:ea typeface="Arial Unicode MS" pitchFamily="34" charset="-128"/>
                <a:cs typeface="Arial Unicode MS" pitchFamily="34" charset="-128"/>
              </a:rPr>
              <a:t>SITIO WEB DE CEADEL: http://ceadel.org.ar/IACEunicef/</a:t>
            </a:r>
          </a:p>
          <a:p>
            <a:pPr marL="323850" indent="-323850" algn="just">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es-AR" sz="2200" b="1">
              <a:solidFill>
                <a:srgbClr val="000000"/>
              </a:solidFill>
              <a:latin typeface="Arial Unicode MS" pitchFamily="34" charset="-128"/>
              <a:ea typeface="Arial Unicode MS" pitchFamily="34" charset="-128"/>
              <a:cs typeface="Arial Unicode MS" pitchFamily="34" charset="-128"/>
            </a:endParaRPr>
          </a:p>
          <a:p>
            <a:pPr marL="323850" indent="-323850" algn="just">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ltLang="es-AR" sz="2200" b="1">
              <a:solidFill>
                <a:srgbClr val="000000"/>
              </a:solidFill>
              <a:latin typeface="Arial Unicode MS" pitchFamily="34" charset="-128"/>
              <a:ea typeface="Arial Unicode MS" pitchFamily="34" charset="-128"/>
              <a:cs typeface="Arial Unicode MS" pitchFamily="34" charset="-128"/>
            </a:endParaRPr>
          </a:p>
          <a:p>
            <a:pPr marL="323850" indent="-323850" algn="just">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es-AR" sz="2200" b="1">
                <a:solidFill>
                  <a:srgbClr val="000000"/>
                </a:solidFill>
                <a:latin typeface="Arial Unicode MS" pitchFamily="34" charset="-128"/>
                <a:ea typeface="Arial Unicode MS" pitchFamily="34" charset="-128"/>
                <a:cs typeface="Arial Unicode MS" pitchFamily="34" charset="-128"/>
              </a:rPr>
              <a:t>PLANILLA 1: </a:t>
            </a:r>
            <a:r>
              <a:rPr lang="es-AR" altLang="es-AR" sz="2200" b="1">
                <a:latin typeface="Arial Unicode MS" pitchFamily="34" charset="-128"/>
                <a:ea typeface="Arial Unicode MS" pitchFamily="34" charset="-128"/>
                <a:cs typeface="Arial Unicode MS" pitchFamily="34" charset="-128"/>
              </a:rPr>
              <a:t>Registro del monitoreo de la ejecución de los Planes en cada establecimiento</a:t>
            </a:r>
            <a:endParaRPr lang="es-ES" altLang="es-AR" sz="2200">
              <a:solidFill>
                <a:srgbClr val="00000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3 Imagen" descr="1. Caratula.jpg"/>
          <p:cNvPicPr>
            <a:picLocks/>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9394" name="1 Título"/>
          <p:cNvSpPr>
            <a:spLocks noGrp="1"/>
          </p:cNvSpPr>
          <p:nvPr>
            <p:ph type="title"/>
          </p:nvPr>
        </p:nvSpPr>
        <p:spPr>
          <a:xfrm>
            <a:off x="2268538" y="3789363"/>
            <a:ext cx="6000750" cy="554037"/>
          </a:xfrm>
        </p:spPr>
        <p:txBody>
          <a:bodyPr lIns="0" tIns="0" rIns="0" bIns="0" anchor="t">
            <a:spAutoFit/>
          </a:bodyPr>
          <a:lstStyle/>
          <a:p>
            <a:pPr eaLnBrk="1" hangingPunct="1"/>
            <a:r>
              <a:rPr lang="es-ES_tradnl" altLang="es-AR" sz="3600" b="1" smtClean="0">
                <a:solidFill>
                  <a:srgbClr val="F6323E"/>
                </a:solidFill>
                <a:latin typeface="Arial Unicode MS" pitchFamily="34" charset="-128"/>
                <a:ea typeface="Arial Unicode MS" pitchFamily="34" charset="-128"/>
                <a:cs typeface="Arial Unicode MS" pitchFamily="34" charset="-128"/>
              </a:rPr>
              <a:t>MUCHAS GRACIAS!</a:t>
            </a:r>
            <a:endParaRPr lang="es-ES" altLang="es-AR" sz="3600" smtClean="0">
              <a:solidFill>
                <a:srgbClr val="F6323E"/>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3 Imagen" descr="1. Pagina.jpg"/>
          <p:cNvPicPr>
            <a:picLocks noChangeAspect="1"/>
          </p:cNvPicPr>
          <p:nvPr/>
        </p:nvPicPr>
        <p:blipFill>
          <a:blip r:embed="rId2"/>
          <a:srcRect/>
          <a:stretch>
            <a:fillRect/>
          </a:stretch>
        </p:blipFill>
        <p:spPr bwMode="auto">
          <a:xfrm>
            <a:off x="0" y="576263"/>
            <a:ext cx="3359150" cy="633412"/>
          </a:xfrm>
          <a:prstGeom prst="rect">
            <a:avLst/>
          </a:prstGeom>
          <a:noFill/>
          <a:ln w="9525">
            <a:noFill/>
            <a:miter lim="800000"/>
            <a:headEnd/>
            <a:tailEnd/>
          </a:ln>
        </p:spPr>
      </p:pic>
      <p:sp>
        <p:nvSpPr>
          <p:cNvPr id="19458" name="4 CuadroTexto"/>
          <p:cNvSpPr txBox="1">
            <a:spLocks noChangeArrowheads="1"/>
          </p:cNvSpPr>
          <p:nvPr/>
        </p:nvSpPr>
        <p:spPr bwMode="auto">
          <a:xfrm>
            <a:off x="428625" y="2000250"/>
            <a:ext cx="8286750" cy="369888"/>
          </a:xfrm>
          <a:prstGeom prst="rect">
            <a:avLst/>
          </a:prstGeom>
          <a:noFill/>
          <a:ln w="9525">
            <a:noFill/>
            <a:miter lim="800000"/>
            <a:headEnd/>
            <a:tailEnd/>
          </a:ln>
        </p:spPr>
        <p:txBody>
          <a:bodyPr>
            <a:spAutoFit/>
          </a:bodyPr>
          <a:lstStyle/>
          <a:p>
            <a:endParaRPr lang="es-AR" altLang="es-AR">
              <a:latin typeface="Calibri" pitchFamily="34" charset="0"/>
            </a:endParaRPr>
          </a:p>
        </p:txBody>
      </p:sp>
      <p:sp>
        <p:nvSpPr>
          <p:cNvPr id="19459" name="Rectangle 4"/>
          <p:cNvSpPr>
            <a:spLocks noChangeArrowheads="1"/>
          </p:cNvSpPr>
          <p:nvPr/>
        </p:nvSpPr>
        <p:spPr bwMode="auto">
          <a:xfrm>
            <a:off x="3384550" y="538163"/>
            <a:ext cx="5724525" cy="587375"/>
          </a:xfrm>
          <a:prstGeom prst="rect">
            <a:avLst/>
          </a:prstGeom>
          <a:noFill/>
          <a:ln w="9525">
            <a:noFill/>
            <a:round/>
            <a:headEnd/>
            <a:tailEnd/>
          </a:ln>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3200" b="1">
                <a:latin typeface="Arial Unicode MS" pitchFamily="34" charset="-128"/>
                <a:ea typeface="Arial Unicode MS" pitchFamily="34" charset="-128"/>
                <a:cs typeface="Arial Unicode MS" pitchFamily="34" charset="-128"/>
              </a:rPr>
              <a:t>SISTEMATIZACIÓN (3)</a:t>
            </a:r>
          </a:p>
        </p:txBody>
      </p:sp>
      <p:sp>
        <p:nvSpPr>
          <p:cNvPr id="19460" name="Rectangle 3"/>
          <p:cNvSpPr>
            <a:spLocks noChangeArrowheads="1"/>
          </p:cNvSpPr>
          <p:nvPr/>
        </p:nvSpPr>
        <p:spPr bwMode="auto">
          <a:xfrm>
            <a:off x="539750" y="1700213"/>
            <a:ext cx="8064500" cy="3378200"/>
          </a:xfrm>
          <a:prstGeom prst="rect">
            <a:avLst/>
          </a:prstGeom>
          <a:noFill/>
          <a:ln w="9525">
            <a:noFill/>
            <a:round/>
            <a:headEnd/>
            <a:tailEnd/>
          </a:ln>
        </p:spPr>
        <p:txBody>
          <a:bodyPr lIns="90000" tIns="46800" rIns="90000" bIns="46800">
            <a:spAutoFit/>
          </a:bodyPr>
          <a:lstStyle/>
          <a:p>
            <a:pPr marL="320675" indent="-320675" algn="just">
              <a:spcBef>
                <a:spcPts val="600"/>
              </a:spcBef>
              <a:buClr>
                <a:srgbClr val="000000"/>
              </a:buClr>
              <a:buFont typeface="Wingdings" pitchFamily="2" charset="2"/>
              <a:buChar cha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s-AR" altLang="es-AR" sz="2400">
                <a:solidFill>
                  <a:srgbClr val="000000"/>
                </a:solidFill>
                <a:latin typeface="Arial Unicode MS" pitchFamily="34" charset="-128"/>
                <a:ea typeface="Arial Unicode MS" pitchFamily="34" charset="-128"/>
                <a:cs typeface="Arial Unicode MS" pitchFamily="34" charset="-128"/>
              </a:rPr>
              <a:t>El propósito de la sistematización - metaevaluación en el marco del IACE es el de conocer las opiniones, percepciones y sugerencias de los/las docentes, directores/as y supervisores/as de las escuelas participantes, así como de las autoridades educativas jurisdiccionales, acerca del instrumento en sí como de su aplicación, para así ajustar y optimizar en forma continua el IACE, su proceso aplicativo y por ende sus efectos en la mejora de la calidad educativa.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3627438" y="414338"/>
            <a:ext cx="5148262" cy="587375"/>
          </a:xfrm>
          <a:prstGeom prst="rect">
            <a:avLst/>
          </a:prstGeom>
          <a:noFill/>
          <a:ln w="9525">
            <a:noFill/>
            <a:miter lim="800000"/>
            <a:headEnd/>
            <a:tailEnd/>
          </a:ln>
        </p:spPr>
        <p:txBody>
          <a:bodyPr lIns="90000" tIns="46800" rIns="90000" bIns="46800">
            <a:spAutoFit/>
          </a:bodyP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3200" b="1">
                <a:latin typeface="Arial Unicode MS" pitchFamily="34" charset="-128"/>
                <a:ea typeface="Arial Unicode MS" pitchFamily="34" charset="-128"/>
                <a:cs typeface="Arial Unicode MS" pitchFamily="34" charset="-128"/>
              </a:rPr>
              <a:t>METAEVALUACIÓN </a:t>
            </a:r>
          </a:p>
        </p:txBody>
      </p:sp>
      <p:sp>
        <p:nvSpPr>
          <p:cNvPr id="20482" name="Text Box 2"/>
          <p:cNvSpPr txBox="1">
            <a:spLocks noChangeArrowheads="1"/>
          </p:cNvSpPr>
          <p:nvPr/>
        </p:nvSpPr>
        <p:spPr bwMode="auto">
          <a:xfrm>
            <a:off x="341313" y="1314450"/>
            <a:ext cx="8407400" cy="5210175"/>
          </a:xfrm>
          <a:prstGeom prst="rect">
            <a:avLst/>
          </a:prstGeom>
          <a:solidFill>
            <a:srgbClr val="FFFFFF"/>
          </a:solidFill>
          <a:ln w="9525">
            <a:noFill/>
            <a:miter lim="800000"/>
            <a:headEnd/>
            <a:tailEnd/>
          </a:ln>
        </p:spPr>
        <p:txBody>
          <a:bodyPr lIns="90000" tIns="46800" rIns="90000" bIns="46800"/>
          <a:lstStyle/>
          <a:p>
            <a:pPr marL="333375" indent="-333375" algn="just">
              <a:spcBef>
                <a:spcPct val="5000"/>
              </a:spcBef>
              <a:spcAft>
                <a:spcPct val="5000"/>
              </a:spcAft>
              <a:buClr>
                <a:srgbClr val="000000"/>
              </a:buClr>
              <a:buSzPct val="100000"/>
              <a:buFont typeface="Wingdings" pitchFamily="2"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s-AR" altLang="es-AR" sz="2200">
                <a:solidFill>
                  <a:srgbClr val="000000"/>
                </a:solidFill>
                <a:latin typeface="Arial Unicode MS" pitchFamily="34" charset="-128"/>
                <a:ea typeface="SimSun" pitchFamily="2" charset="-122"/>
              </a:rPr>
              <a:t>Se refiere a la evaluación de los procesos y resultados de una evaluación diseñada o realizada. </a:t>
            </a:r>
          </a:p>
          <a:p>
            <a:pPr marL="333375" indent="-333375" algn="just">
              <a:spcBef>
                <a:spcPct val="5000"/>
              </a:spcBef>
              <a:spcAft>
                <a:spcPct val="5000"/>
              </a:spcAft>
              <a:buClr>
                <a:srgbClr val="000000"/>
              </a:buClr>
              <a:buSzPct val="100000"/>
              <a:buFont typeface="Wingdings" pitchFamily="2"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s-AR" altLang="es-AR" sz="2200">
                <a:solidFill>
                  <a:srgbClr val="000000"/>
                </a:solidFill>
                <a:latin typeface="Arial Unicode MS" pitchFamily="34" charset="-128"/>
                <a:ea typeface="SimSun" pitchFamily="2" charset="-122"/>
              </a:rPr>
              <a:t>El propósito es emitir juicios fundamentados sobre el diseño, el proceso y los resultados de la evaluación, para mejorarlos.</a:t>
            </a:r>
          </a:p>
          <a:p>
            <a:pPr marL="333375" indent="-333375" algn="just">
              <a:spcBef>
                <a:spcPct val="5000"/>
              </a:spcBef>
              <a:spcAft>
                <a:spcPct val="5000"/>
              </a:spcAft>
              <a:buClr>
                <a:srgbClr val="000000"/>
              </a:buClr>
              <a:buSzPct val="100000"/>
              <a:buFont typeface="Wingdings" pitchFamily="2"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s-AR" altLang="es-AR" sz="2200">
                <a:solidFill>
                  <a:srgbClr val="000000"/>
                </a:solidFill>
                <a:latin typeface="Arial Unicode MS" pitchFamily="34" charset="-128"/>
                <a:ea typeface="SimSun" pitchFamily="2" charset="-122"/>
              </a:rPr>
              <a:t>Los ejes más relevantes suelen ser:</a:t>
            </a:r>
          </a:p>
          <a:p>
            <a:pPr lvl="1" algn="just">
              <a:spcBef>
                <a:spcPct val="5000"/>
              </a:spcBef>
              <a:spcAft>
                <a:spcPct val="5000"/>
              </a:spcAft>
              <a:buSzPct val="10000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s-AR" altLang="es-AR" sz="2200">
                <a:solidFill>
                  <a:srgbClr val="000000"/>
                </a:solidFill>
                <a:latin typeface="Arial Unicode MS" pitchFamily="34" charset="-128"/>
                <a:ea typeface="SimSun" pitchFamily="2" charset="-122"/>
              </a:rPr>
              <a:t>-La viabilidad del método evaluativo. </a:t>
            </a:r>
          </a:p>
          <a:p>
            <a:pPr lvl="1" algn="just">
              <a:spcBef>
                <a:spcPct val="5000"/>
              </a:spcBef>
              <a:spcAft>
                <a:spcPct val="5000"/>
              </a:spcAft>
              <a:buSzPct val="10000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s-AR" altLang="es-AR" sz="2200">
                <a:solidFill>
                  <a:srgbClr val="000000"/>
                </a:solidFill>
                <a:latin typeface="Arial Unicode MS" pitchFamily="34" charset="-128"/>
                <a:ea typeface="SimSun" pitchFamily="2" charset="-122"/>
              </a:rPr>
              <a:t>-La pertinencia metodológica y ética. </a:t>
            </a:r>
          </a:p>
          <a:p>
            <a:pPr lvl="1" algn="just">
              <a:spcBef>
                <a:spcPct val="5000"/>
              </a:spcBef>
              <a:spcAft>
                <a:spcPct val="5000"/>
              </a:spcAft>
              <a:buSzPct val="10000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s-AR" altLang="es-AR" sz="2200">
                <a:solidFill>
                  <a:srgbClr val="000000"/>
                </a:solidFill>
                <a:latin typeface="Arial Unicode MS" pitchFamily="34" charset="-128"/>
                <a:ea typeface="SimSun" pitchFamily="2" charset="-122"/>
              </a:rPr>
              <a:t>-El rigor metodológico de la implementación y la consecuente confiabilidad de los hallazgos. </a:t>
            </a:r>
          </a:p>
          <a:p>
            <a:pPr lvl="1" algn="just">
              <a:spcBef>
                <a:spcPct val="5000"/>
              </a:spcBef>
              <a:spcAft>
                <a:spcPct val="5000"/>
              </a:spcAft>
              <a:buSzPct val="10000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s-AR" altLang="es-AR" sz="2200">
                <a:solidFill>
                  <a:srgbClr val="000000"/>
                </a:solidFill>
                <a:latin typeface="Arial Unicode MS" pitchFamily="34" charset="-128"/>
                <a:ea typeface="SimSun" pitchFamily="2" charset="-122"/>
              </a:rPr>
              <a:t>-La adecuación de las conclusiones y las recomendaciones formuladas. </a:t>
            </a:r>
          </a:p>
          <a:p>
            <a:pPr lvl="1" algn="just">
              <a:spcBef>
                <a:spcPct val="5000"/>
              </a:spcBef>
              <a:spcAft>
                <a:spcPct val="5000"/>
              </a:spcAft>
              <a:buSzPct val="10000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s-AR" altLang="es-AR" sz="2200">
                <a:solidFill>
                  <a:srgbClr val="000000"/>
                </a:solidFill>
                <a:latin typeface="Arial Unicode MS" pitchFamily="34" charset="-128"/>
                <a:ea typeface="SimSun" pitchFamily="2" charset="-122"/>
              </a:rPr>
              <a:t>-La utilidad de los hallazgos para la mejora. </a:t>
            </a:r>
          </a:p>
          <a:p>
            <a:pPr lvl="1" algn="just">
              <a:spcBef>
                <a:spcPct val="5000"/>
              </a:spcBef>
              <a:spcAft>
                <a:spcPct val="5000"/>
              </a:spcAft>
              <a:buSzPct val="10000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s-AR" altLang="es-AR" sz="2200">
                <a:solidFill>
                  <a:srgbClr val="000000"/>
                </a:solidFill>
                <a:latin typeface="Arial Unicode MS" pitchFamily="34" charset="-128"/>
                <a:ea typeface="SimSun" pitchFamily="2" charset="-122"/>
              </a:rPr>
              <a:t>-La viabilidad del uso de sus recomendaciones, especialmente de su incidencia en la agenda pública. </a:t>
            </a:r>
          </a:p>
        </p:txBody>
      </p:sp>
      <p:pic>
        <p:nvPicPr>
          <p:cNvPr id="20483" name="3 Imagen" descr="1. Pagina.jpg"/>
          <p:cNvPicPr>
            <a:picLocks noChangeAspect="1"/>
          </p:cNvPicPr>
          <p:nvPr/>
        </p:nvPicPr>
        <p:blipFill>
          <a:blip r:embed="rId3"/>
          <a:srcRect/>
          <a:stretch>
            <a:fillRect/>
          </a:stretch>
        </p:blipFill>
        <p:spPr bwMode="auto">
          <a:xfrm>
            <a:off x="0" y="576263"/>
            <a:ext cx="3359150" cy="63341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3 Imagen" descr="1. Pagina.jpg"/>
          <p:cNvPicPr>
            <a:picLocks noChangeAspect="1"/>
          </p:cNvPicPr>
          <p:nvPr/>
        </p:nvPicPr>
        <p:blipFill>
          <a:blip r:embed="rId2"/>
          <a:srcRect/>
          <a:stretch>
            <a:fillRect/>
          </a:stretch>
        </p:blipFill>
        <p:spPr bwMode="auto">
          <a:xfrm>
            <a:off x="-36513" y="404813"/>
            <a:ext cx="3059113" cy="633412"/>
          </a:xfrm>
          <a:prstGeom prst="rect">
            <a:avLst/>
          </a:prstGeom>
          <a:noFill/>
          <a:ln w="9525">
            <a:noFill/>
            <a:miter lim="800000"/>
            <a:headEnd/>
            <a:tailEnd/>
          </a:ln>
        </p:spPr>
      </p:pic>
      <p:sp>
        <p:nvSpPr>
          <p:cNvPr id="22530" name="4 CuadroTexto"/>
          <p:cNvSpPr txBox="1">
            <a:spLocks noChangeArrowheads="1"/>
          </p:cNvSpPr>
          <p:nvPr/>
        </p:nvSpPr>
        <p:spPr bwMode="auto">
          <a:xfrm>
            <a:off x="428625" y="2000250"/>
            <a:ext cx="8286750" cy="369888"/>
          </a:xfrm>
          <a:prstGeom prst="rect">
            <a:avLst/>
          </a:prstGeom>
          <a:noFill/>
          <a:ln w="9525">
            <a:noFill/>
            <a:miter lim="800000"/>
            <a:headEnd/>
            <a:tailEnd/>
          </a:ln>
        </p:spPr>
        <p:txBody>
          <a:bodyPr>
            <a:spAutoFit/>
          </a:bodyPr>
          <a:lstStyle/>
          <a:p>
            <a:endParaRPr lang="es-AR" altLang="es-AR">
              <a:latin typeface="Calibri" pitchFamily="34" charset="0"/>
            </a:endParaRPr>
          </a:p>
        </p:txBody>
      </p:sp>
      <p:sp>
        <p:nvSpPr>
          <p:cNvPr id="22531" name="Rectangle 3"/>
          <p:cNvSpPr>
            <a:spLocks noChangeArrowheads="1"/>
          </p:cNvSpPr>
          <p:nvPr/>
        </p:nvSpPr>
        <p:spPr bwMode="auto">
          <a:xfrm>
            <a:off x="2987675" y="393700"/>
            <a:ext cx="6048375" cy="587375"/>
          </a:xfrm>
          <a:prstGeom prst="rect">
            <a:avLst/>
          </a:prstGeom>
          <a:noFill/>
          <a:ln w="9525">
            <a:noFill/>
            <a:round/>
            <a:headEnd/>
            <a:tailEnd/>
          </a:ln>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3200" b="1">
                <a:latin typeface="Arial Unicode MS" pitchFamily="34" charset="-128"/>
                <a:ea typeface="Arial Unicode MS" pitchFamily="34" charset="-128"/>
                <a:cs typeface="Arial Unicode MS" pitchFamily="34" charset="-128"/>
              </a:rPr>
              <a:t>TÉCNICAS E INSTRUMENTOS</a:t>
            </a:r>
          </a:p>
        </p:txBody>
      </p:sp>
      <p:graphicFrame>
        <p:nvGraphicFramePr>
          <p:cNvPr id="8" name="Group 30"/>
          <p:cNvGraphicFramePr>
            <a:graphicFrameLocks noGrp="1"/>
          </p:cNvGraphicFramePr>
          <p:nvPr/>
        </p:nvGraphicFramePr>
        <p:xfrm>
          <a:off x="323850" y="1270000"/>
          <a:ext cx="8640763" cy="4895850"/>
        </p:xfrm>
        <a:graphic>
          <a:graphicData uri="http://schemas.openxmlformats.org/drawingml/2006/table">
            <a:tbl>
              <a:tblPr/>
              <a:tblGrid>
                <a:gridCol w="4391025"/>
                <a:gridCol w="4249738"/>
              </a:tblGrid>
              <a:tr h="509588">
                <a:tc>
                  <a:txBody>
                    <a:bodyPr/>
                    <a:lstStyle/>
                    <a:p>
                      <a:pPr marL="0" marR="0" lvl="0" indent="0" algn="ctr" defTabSz="449263" rtl="0" eaLnBrk="1" fontAlgn="base" latinLnBrk="0" hangingPunct="1">
                        <a:lnSpc>
                          <a:spcPct val="87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600" b="1"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Técnicas</a:t>
                      </a:r>
                    </a:p>
                  </a:txBody>
                  <a:tcPr marL="89997" marR="89997" marT="111348" marB="4680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87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600" b="1"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Instrumentos</a:t>
                      </a:r>
                    </a:p>
                  </a:txBody>
                  <a:tcPr marL="89997" marR="89997" marT="111348" marB="4680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1292225">
                <a:tc>
                  <a:txBody>
                    <a:bodyPr/>
                    <a:lstStyle/>
                    <a:p>
                      <a:pPr marL="0" marR="0" lvl="0" indent="0" algn="ctr" defTabSz="449263" rtl="0" eaLnBrk="1" fontAlgn="base" latinLnBrk="0" hangingPunct="1">
                        <a:lnSpc>
                          <a:spcPct val="87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0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Consolidación de Instrumento Nº 10</a:t>
                      </a:r>
                    </a:p>
                  </a:txBody>
                  <a:tcPr marL="89997" marR="89997" marT="96120" marB="4680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87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0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Formato para consolidar </a:t>
                      </a:r>
                    </a:p>
                    <a:p>
                      <a:pPr marL="0" marR="0" lvl="0" indent="0" algn="ctr" defTabSz="449263" rtl="0" eaLnBrk="1" fontAlgn="base" latinLnBrk="0" hangingPunct="1">
                        <a:lnSpc>
                          <a:spcPct val="87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0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la sistematización del proceso autoevaluativo en el conjunto de escuelas secundarias.</a:t>
                      </a:r>
                    </a:p>
                  </a:txBody>
                  <a:tcPr marL="89997" marR="89997" marT="96120" marB="4680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992188">
                <a:tc>
                  <a:txBody>
                    <a:bodyPr/>
                    <a:lstStyle/>
                    <a:p>
                      <a:pPr marL="0" marR="0" lvl="0" indent="0" algn="ctr" defTabSz="449263" rtl="0" eaLnBrk="1" fontAlgn="base" latinLnBrk="0" hangingPunct="1">
                        <a:lnSpc>
                          <a:spcPct val="87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0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Análisis y consolidación de opinión de directivos/as, docentes, preceptores, estudiantes y familiares.</a:t>
                      </a:r>
                    </a:p>
                  </a:txBody>
                  <a:tcPr marL="89997" marR="89997" marT="96120" marB="4680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87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0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Cuestionarios auto- administrables on line y off line.</a:t>
                      </a:r>
                    </a:p>
                  </a:txBody>
                  <a:tcPr marL="89997" marR="89997" marT="96120" marB="4680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992188">
                <a:tc>
                  <a:txBody>
                    <a:bodyPr/>
                    <a:lstStyle/>
                    <a:p>
                      <a:pPr marL="0" marR="0" lvl="0" indent="0" algn="ctr" defTabSz="449263" rtl="0" eaLnBrk="1" fontAlgn="base" latinLnBrk="0" hangingPunct="1">
                        <a:lnSpc>
                          <a:spcPct val="87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0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Síntesis de manifestaciones recogidas en reuniones con supervisores y/o autoridades.</a:t>
                      </a:r>
                    </a:p>
                  </a:txBody>
                  <a:tcPr marL="89997" marR="89997" marT="96120" marB="4680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87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0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Relatorías / informes previos.</a:t>
                      </a:r>
                    </a:p>
                    <a:p>
                      <a:pPr marL="0" marR="0" lvl="0" indent="0" algn="ctr" defTabSz="449263" rtl="0" eaLnBrk="1" fontAlgn="base" latinLnBrk="0" hangingPunct="1">
                        <a:lnSpc>
                          <a:spcPct val="87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AR" altLang="es-AR" sz="20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endParaRPr>
                    </a:p>
                  </a:txBody>
                  <a:tcPr marL="89997" marR="89997" marT="96120" marB="4680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1109663">
                <a:tc>
                  <a:txBody>
                    <a:bodyPr/>
                    <a:lstStyle/>
                    <a:p>
                      <a:pPr marL="0" marR="0" lvl="0" indent="0" algn="ctr" defTabSz="449263" rtl="0" eaLnBrk="1" fontAlgn="base" latinLnBrk="0" hangingPunct="1">
                        <a:lnSpc>
                          <a:spcPct val="87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0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Síntesis/sistematización de Planes </a:t>
                      </a:r>
                    </a:p>
                    <a:p>
                      <a:pPr marL="0" marR="0" lvl="0" indent="0" algn="ctr" defTabSz="449263" rtl="0" eaLnBrk="1" fontAlgn="base" latinLnBrk="0" hangingPunct="1">
                        <a:lnSpc>
                          <a:spcPct val="87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0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de Acción para la Mejora de la Calidad Educativa.</a:t>
                      </a:r>
                    </a:p>
                  </a:txBody>
                  <a:tcPr marL="89997" marR="89997" marT="96120" marB="4680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87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AR" altLang="es-AR" sz="20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Planes y Matriz síntesis de problemas y actividades.</a:t>
                      </a:r>
                    </a:p>
                  </a:txBody>
                  <a:tcPr marL="89997" marR="89997" marT="96120" marB="4680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3 Imagen" descr="1. Caratula.jpg"/>
          <p:cNvPicPr>
            <a:picLocks/>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195" name="Text Box 2"/>
          <p:cNvSpPr txBox="1">
            <a:spLocks noChangeArrowheads="1"/>
          </p:cNvSpPr>
          <p:nvPr/>
        </p:nvSpPr>
        <p:spPr bwMode="auto">
          <a:xfrm>
            <a:off x="2268538" y="3068638"/>
            <a:ext cx="5832475" cy="2381250"/>
          </a:xfrm>
          <a:prstGeom prst="rect">
            <a:avLst/>
          </a:prstGeom>
          <a:noFill/>
          <a:ln w="9525">
            <a:noFill/>
            <a:round/>
            <a:headEnd/>
            <a:tailEnd/>
          </a:ln>
        </p:spPr>
        <p:txBody>
          <a:bodyPr lIns="36000" tIns="36000" rIns="36000" bIns="36000">
            <a:spAutoFit/>
          </a:bodyPr>
          <a:lstStyle/>
          <a:p>
            <a:pPr algn="ctr" fontAlgn="auto">
              <a:spcBef>
                <a:spcPts val="0"/>
              </a:spcBef>
              <a:spcAft>
                <a:spcPts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AR" altLang="es-AR" sz="3000" b="1" dirty="0">
                <a:solidFill>
                  <a:schemeClr val="accent6">
                    <a:lumMod val="75000"/>
                  </a:schemeClr>
                </a:solidFill>
                <a:latin typeface="Arial Unicode MS" pitchFamily="34" charset="-128"/>
                <a:ea typeface="Arial Unicode MS" pitchFamily="34" charset="-128"/>
                <a:cs typeface="Arial Unicode MS" pitchFamily="34" charset="-128"/>
              </a:rPr>
              <a:t>MEMORIA DEL PROCESO APLICATIVO DEL IACE </a:t>
            </a:r>
          </a:p>
          <a:p>
            <a:pPr algn="ctr" fontAlgn="auto">
              <a:spcBef>
                <a:spcPts val="0"/>
              </a:spcBef>
              <a:spcAft>
                <a:spcPts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AR" altLang="es-AR" sz="3000" b="1" dirty="0">
                <a:solidFill>
                  <a:schemeClr val="accent6">
                    <a:lumMod val="75000"/>
                  </a:schemeClr>
                </a:solidFill>
                <a:latin typeface="Arial Unicode MS" pitchFamily="34" charset="-128"/>
                <a:ea typeface="Arial Unicode MS" pitchFamily="34" charset="-128"/>
                <a:cs typeface="Arial Unicode MS" pitchFamily="34" charset="-128"/>
              </a:rPr>
              <a:t>EN ESCUELAS SECUNDARIAS </a:t>
            </a:r>
          </a:p>
          <a:p>
            <a:pPr algn="ctr" fontAlgn="auto">
              <a:spcBef>
                <a:spcPts val="0"/>
              </a:spcBef>
              <a:spcAft>
                <a:spcPts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AR" altLang="es-AR" sz="3000" b="1" dirty="0">
                <a:solidFill>
                  <a:schemeClr val="accent6">
                    <a:lumMod val="75000"/>
                  </a:schemeClr>
                </a:solidFill>
                <a:latin typeface="Arial Unicode MS" pitchFamily="34" charset="-128"/>
                <a:ea typeface="Arial Unicode MS" pitchFamily="34" charset="-128"/>
                <a:cs typeface="Arial Unicode MS" pitchFamily="34" charset="-128"/>
              </a:rPr>
              <a:t>DE LA PROVINCIA </a:t>
            </a:r>
          </a:p>
          <a:p>
            <a:pPr algn="ctr" fontAlgn="auto">
              <a:spcBef>
                <a:spcPts val="0"/>
              </a:spcBef>
              <a:spcAft>
                <a:spcPts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AR" altLang="es-AR" sz="3000" b="1" dirty="0">
                <a:solidFill>
                  <a:schemeClr val="accent6">
                    <a:lumMod val="75000"/>
                  </a:schemeClr>
                </a:solidFill>
                <a:latin typeface="Arial Unicode MS" pitchFamily="34" charset="-128"/>
                <a:ea typeface="Arial Unicode MS" pitchFamily="34" charset="-128"/>
                <a:cs typeface="Arial Unicode MS" pitchFamily="34" charset="-128"/>
              </a:rPr>
              <a:t>DE CHACO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3 Imagen" descr="1. Pagina.jpg"/>
          <p:cNvPicPr>
            <a:picLocks noGrp="1" noChangeAspect="1"/>
          </p:cNvPicPr>
          <p:nvPr>
            <p:ph type="title"/>
          </p:nvPr>
        </p:nvPicPr>
        <p:blipFill>
          <a:blip r:embed="rId2"/>
          <a:srcRect/>
          <a:stretch>
            <a:fillRect/>
          </a:stretch>
        </p:blipFill>
        <p:spPr>
          <a:xfrm>
            <a:off x="250825" y="549275"/>
            <a:ext cx="2736850" cy="633413"/>
          </a:xfrm>
        </p:spPr>
      </p:pic>
      <p:graphicFrame>
        <p:nvGraphicFramePr>
          <p:cNvPr id="65538" name="Group 2"/>
          <p:cNvGraphicFramePr>
            <a:graphicFrameLocks noGrp="1"/>
          </p:cNvGraphicFramePr>
          <p:nvPr/>
        </p:nvGraphicFramePr>
        <p:xfrm>
          <a:off x="457200" y="1871663"/>
          <a:ext cx="8229600" cy="4886325"/>
        </p:xfrm>
        <a:graphic>
          <a:graphicData uri="http://schemas.openxmlformats.org/drawingml/2006/table">
            <a:tbl>
              <a:tblPr/>
              <a:tblGrid>
                <a:gridCol w="2314575"/>
                <a:gridCol w="2663825"/>
                <a:gridCol w="1376363"/>
                <a:gridCol w="1874837"/>
              </a:tblGrid>
              <a:tr h="615950">
                <a:tc>
                  <a:txBody>
                    <a:bodyPr/>
                    <a:lstStyle/>
                    <a:p>
                      <a:pPr marL="0" marR="0" lvl="0" indent="0" algn="ctr" defTabSz="914400" rtl="0" eaLnBrk="1" fontAlgn="base" latinLnBrk="0" hangingPunct="1">
                        <a:lnSpc>
                          <a:spcPct val="93000"/>
                        </a:lnSpc>
                        <a:spcBef>
                          <a:spcPct val="0"/>
                        </a:spcBef>
                        <a:spcAft>
                          <a:spcPct val="0"/>
                        </a:spcAft>
                        <a:buClrTx/>
                        <a:buSzTx/>
                        <a:buFontTx/>
                        <a:buNone/>
                        <a:tabLst/>
                      </a:pPr>
                      <a:r>
                        <a:rPr kumimoji="0" lang="es-AR" altLang="es-AR" sz="2000" b="1"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Período de Aplicación (IACE)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93000"/>
                        </a:lnSpc>
                        <a:spcBef>
                          <a:spcPct val="0"/>
                        </a:spcBef>
                        <a:spcAft>
                          <a:spcPct val="0"/>
                        </a:spcAft>
                        <a:buClrTx/>
                        <a:buSzTx/>
                        <a:buFontTx/>
                        <a:buNone/>
                        <a:tabLst/>
                      </a:pPr>
                      <a:r>
                        <a:rPr kumimoji="0" lang="es-AR" altLang="es-AR" sz="2200" b="1"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Escuelas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93000"/>
                        </a:lnSpc>
                        <a:spcBef>
                          <a:spcPct val="0"/>
                        </a:spcBef>
                        <a:spcAft>
                          <a:spcPct val="0"/>
                        </a:spcAft>
                        <a:buClrTx/>
                        <a:buSzTx/>
                        <a:buFontTx/>
                        <a:buNone/>
                        <a:tabLst/>
                      </a:pPr>
                      <a:r>
                        <a:rPr kumimoji="0" lang="es-AR" altLang="es-AR" sz="2200" b="1"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Docentes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93000"/>
                        </a:lnSpc>
                        <a:spcBef>
                          <a:spcPct val="0"/>
                        </a:spcBef>
                        <a:spcAft>
                          <a:spcPct val="0"/>
                        </a:spcAft>
                        <a:buClrTx/>
                        <a:buSzTx/>
                        <a:buFontTx/>
                        <a:buNone/>
                        <a:tabLst/>
                      </a:pPr>
                      <a:r>
                        <a:rPr kumimoji="0" lang="es-AR" altLang="es-AR" sz="2200" b="1"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Estudiantes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r>
              <a:tr h="881063">
                <a:tc>
                  <a:txBody>
                    <a:bodyPr/>
                    <a:lstStyle/>
                    <a:p>
                      <a:pPr marL="0" marR="0" lvl="0" indent="0" algn="ctr" defTabSz="914400" rtl="0" eaLnBrk="1" fontAlgn="base" latinLnBrk="0" hangingPunct="1">
                        <a:lnSpc>
                          <a:spcPct val="93000"/>
                        </a:lnSpc>
                        <a:spcBef>
                          <a:spcPct val="0"/>
                        </a:spcBef>
                        <a:spcAft>
                          <a:spcPct val="0"/>
                        </a:spcAft>
                        <a:buClrTx/>
                        <a:buSzTx/>
                        <a:buFontTx/>
                        <a:buNone/>
                        <a:tabLst/>
                      </a:pPr>
                      <a:r>
                        <a:rPr kumimoji="0" lang="es-AR" altLang="es-AR" sz="20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rPr>
                        <a:t>1ra aplicación</a:t>
                      </a:r>
                    </a:p>
                    <a:p>
                      <a:pPr marL="0" marR="0" lvl="0" indent="0" algn="ctr" defTabSz="914400" rtl="0" eaLnBrk="1" fontAlgn="base" latinLnBrk="0" hangingPunct="1">
                        <a:lnSpc>
                          <a:spcPct val="93000"/>
                        </a:lnSpc>
                        <a:spcBef>
                          <a:spcPct val="0"/>
                        </a:spcBef>
                        <a:spcAft>
                          <a:spcPct val="0"/>
                        </a:spcAft>
                        <a:buClrTx/>
                        <a:buSzTx/>
                        <a:buFontTx/>
                        <a:buNone/>
                        <a:tabLst/>
                      </a:pPr>
                      <a:r>
                        <a:rPr kumimoji="0" lang="es-AR" altLang="es-AR" sz="20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rPr>
                        <a:t>Octubre 2011/Julio 2012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93000"/>
                        </a:lnSpc>
                        <a:spcBef>
                          <a:spcPct val="0"/>
                        </a:spcBef>
                        <a:spcAft>
                          <a:spcPct val="0"/>
                        </a:spcAft>
                        <a:buClrTx/>
                        <a:buSzTx/>
                        <a:buFontTx/>
                        <a:buNone/>
                        <a:tabLst/>
                      </a:pPr>
                      <a:r>
                        <a:rPr kumimoji="0" lang="es-AR" altLang="es-AR" sz="20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93000"/>
                        </a:lnSpc>
                        <a:spcBef>
                          <a:spcPct val="0"/>
                        </a:spcBef>
                        <a:spcAft>
                          <a:spcPct val="0"/>
                        </a:spcAft>
                        <a:buClrTx/>
                        <a:buSzTx/>
                        <a:buFontTx/>
                        <a:buNone/>
                        <a:tabLst/>
                      </a:pPr>
                      <a:r>
                        <a:rPr kumimoji="0" lang="en-US" altLang="es-AR" sz="20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1.461</a:t>
                      </a:r>
                      <a:endParaRPr kumimoji="0" lang="es-ES" altLang="es-AR" sz="20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93000"/>
                        </a:lnSpc>
                        <a:spcBef>
                          <a:spcPct val="0"/>
                        </a:spcBef>
                        <a:spcAft>
                          <a:spcPct val="0"/>
                        </a:spcAft>
                        <a:buClrTx/>
                        <a:buSzTx/>
                        <a:buFontTx/>
                        <a:buNone/>
                        <a:tabLst/>
                      </a:pPr>
                      <a:r>
                        <a:rPr kumimoji="0" lang="es-ES" altLang="es-AR" sz="20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 1</a:t>
                      </a:r>
                      <a:r>
                        <a:rPr kumimoji="0" lang="es-AR" altLang="es-AR" sz="20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4.373</a:t>
                      </a:r>
                      <a:endParaRPr kumimoji="0" lang="es-ES" altLang="es-AR" sz="20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r>
              <a:tr h="881063">
                <a:tc>
                  <a:txBody>
                    <a:bodyPr/>
                    <a:lstStyle/>
                    <a:p>
                      <a:pPr marL="0" marR="0" lvl="0" indent="0" algn="ctr" defTabSz="914400" rtl="0" eaLnBrk="1" fontAlgn="base" latinLnBrk="0" hangingPunct="1">
                        <a:lnSpc>
                          <a:spcPct val="93000"/>
                        </a:lnSpc>
                        <a:spcBef>
                          <a:spcPct val="0"/>
                        </a:spcBef>
                        <a:spcAft>
                          <a:spcPct val="0"/>
                        </a:spcAft>
                        <a:buClrTx/>
                        <a:buSzTx/>
                        <a:buFontTx/>
                        <a:buNone/>
                        <a:tabLst/>
                      </a:pPr>
                      <a:r>
                        <a:rPr kumimoji="0" lang="es-AR" altLang="es-AR" sz="20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rPr>
                        <a:t>2° aplicación: </a:t>
                      </a:r>
                    </a:p>
                    <a:p>
                      <a:pPr marL="0" marR="0" lvl="0" indent="0" algn="ctr" defTabSz="914400" rtl="0" eaLnBrk="1" fontAlgn="base" latinLnBrk="0" hangingPunct="1">
                        <a:lnSpc>
                          <a:spcPct val="93000"/>
                        </a:lnSpc>
                        <a:spcBef>
                          <a:spcPct val="0"/>
                        </a:spcBef>
                        <a:spcAft>
                          <a:spcPct val="0"/>
                        </a:spcAft>
                        <a:buClrTx/>
                        <a:buSzTx/>
                        <a:buFontTx/>
                        <a:buNone/>
                        <a:tabLst/>
                      </a:pPr>
                      <a:r>
                        <a:rPr kumimoji="0" lang="es-AR" altLang="es-AR" sz="20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rPr>
                        <a:t>Septiembre 2012/Abril 2013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93000"/>
                        </a:lnSpc>
                        <a:spcBef>
                          <a:spcPct val="0"/>
                        </a:spcBef>
                        <a:spcAft>
                          <a:spcPct val="0"/>
                        </a:spcAft>
                        <a:buClrTx/>
                        <a:buSzTx/>
                        <a:buFontTx/>
                        <a:buNone/>
                        <a:tabLst/>
                      </a:pPr>
                      <a:r>
                        <a:rPr kumimoji="0" lang="es-AR" altLang="es-AR" sz="20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rPr>
                        <a:t>31</a:t>
                      </a:r>
                    </a:p>
                    <a:p>
                      <a:pPr marL="0" marR="0" lvl="0" indent="0" algn="ctr" defTabSz="914400" rtl="0" eaLnBrk="1" fontAlgn="base" latinLnBrk="0" hangingPunct="1">
                        <a:lnSpc>
                          <a:spcPct val="93000"/>
                        </a:lnSpc>
                        <a:spcBef>
                          <a:spcPct val="0"/>
                        </a:spcBef>
                        <a:spcAft>
                          <a:spcPct val="0"/>
                        </a:spcAft>
                        <a:buClrTx/>
                        <a:buSzTx/>
                        <a:buFontTx/>
                        <a:buNone/>
                        <a:tabLst/>
                      </a:pPr>
                      <a:r>
                        <a:rPr kumimoji="0" lang="es-AR" altLang="es-AR" sz="20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rPr>
                        <a:t>Región II, III, VII y IX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93000"/>
                        </a:lnSpc>
                        <a:spcBef>
                          <a:spcPct val="0"/>
                        </a:spcBef>
                        <a:spcAft>
                          <a:spcPct val="0"/>
                        </a:spcAft>
                        <a:buClrTx/>
                        <a:buSzTx/>
                        <a:buFontTx/>
                        <a:buNone/>
                        <a:tabLst/>
                      </a:pPr>
                      <a:r>
                        <a:rPr kumimoji="0" lang="es-ES" altLang="es-AR" sz="20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1.4</a:t>
                      </a:r>
                      <a:r>
                        <a:rPr kumimoji="0" lang="es-AR" altLang="es-AR" sz="20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18</a:t>
                      </a:r>
                      <a:endParaRPr kumimoji="0" lang="es-ES" altLang="es-AR" sz="20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93000"/>
                        </a:lnSpc>
                        <a:spcBef>
                          <a:spcPct val="0"/>
                        </a:spcBef>
                        <a:spcAft>
                          <a:spcPct val="0"/>
                        </a:spcAft>
                        <a:buClrTx/>
                        <a:buSzTx/>
                        <a:buFontTx/>
                        <a:buNone/>
                        <a:tabLst/>
                      </a:pPr>
                      <a:r>
                        <a:rPr kumimoji="0" lang="es-ES" altLang="es-AR" sz="20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  </a:t>
                      </a:r>
                      <a:r>
                        <a:rPr kumimoji="0" lang="es-AR" altLang="es-AR" sz="20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13.408</a:t>
                      </a:r>
                      <a:endParaRPr kumimoji="0" lang="es-ES" altLang="es-AR" sz="20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r>
              <a:tr h="881063">
                <a:tc>
                  <a:txBody>
                    <a:bodyPr/>
                    <a:lstStyle/>
                    <a:p>
                      <a:pPr marL="0" marR="0" lvl="0" indent="0" algn="ctr" defTabSz="914400" rtl="0" eaLnBrk="1" fontAlgn="base" latinLnBrk="0" hangingPunct="1">
                        <a:lnSpc>
                          <a:spcPct val="93000"/>
                        </a:lnSpc>
                        <a:spcBef>
                          <a:spcPct val="0"/>
                        </a:spcBef>
                        <a:spcAft>
                          <a:spcPct val="0"/>
                        </a:spcAft>
                        <a:buClrTx/>
                        <a:buSzTx/>
                        <a:buFontTx/>
                        <a:buNone/>
                        <a:tabLst/>
                      </a:pPr>
                      <a:r>
                        <a:rPr kumimoji="0" lang="es-AR" altLang="es-AR" sz="20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rPr>
                        <a:t>3a aplicación</a:t>
                      </a:r>
                    </a:p>
                    <a:p>
                      <a:pPr marL="0" marR="0" lvl="0" indent="0" algn="ctr" defTabSz="914400" rtl="0" eaLnBrk="1" fontAlgn="base" latinLnBrk="0" hangingPunct="1">
                        <a:lnSpc>
                          <a:spcPct val="93000"/>
                        </a:lnSpc>
                        <a:spcBef>
                          <a:spcPct val="0"/>
                        </a:spcBef>
                        <a:spcAft>
                          <a:spcPct val="0"/>
                        </a:spcAft>
                        <a:buClrTx/>
                        <a:buSzTx/>
                        <a:buFontTx/>
                        <a:buNone/>
                        <a:tabLst/>
                      </a:pPr>
                      <a:r>
                        <a:rPr kumimoji="0" lang="es-AR" sz="20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rPr>
                        <a:t>Octubre 2013/ Julio 2014</a:t>
                      </a:r>
                      <a:endParaRPr kumimoji="0" lang="es-ES" sz="2000" b="0" i="0" u="none" strike="noStrike" cap="none" normalizeH="0" baseline="0" smtClean="0">
                        <a:ln>
                          <a:noFill/>
                        </a:ln>
                        <a:solidFill>
                          <a:schemeClr val="tx1"/>
                        </a:solidFill>
                        <a:effectLst/>
                        <a:latin typeface="Arial Unicode MS" pitchFamily="34" charset="-128"/>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AR" altLang="es-AR" sz="20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rPr>
                        <a:t>33(21 escuelas y 12 anexos) Región V</a:t>
                      </a:r>
                      <a:endParaRPr kumimoji="0" lang="es-ES" sz="20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       542</a:t>
                      </a:r>
                      <a:endParaRPr kumimoji="0" lang="es-ES" sz="20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3000"/>
                        </a:lnSpc>
                        <a:spcBef>
                          <a:spcPct val="0"/>
                        </a:spcBef>
                        <a:spcAft>
                          <a:spcPct val="0"/>
                        </a:spcAft>
                        <a:buClrTx/>
                        <a:buSzTx/>
                        <a:buFontTx/>
                        <a:buNone/>
                        <a:tabLst/>
                      </a:pPr>
                      <a:r>
                        <a:rPr kumimoji="0" lang="es-AR" altLang="es-AR" sz="20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    4.509</a:t>
                      </a:r>
                      <a:endParaRPr kumimoji="0" lang="es-ES" altLang="es-AR" sz="20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endParaRPr>
                    </a:p>
                    <a:p>
                      <a:pPr marL="0" marR="0" lvl="0" indent="0" algn="ctr" defTabSz="914400" rtl="0" eaLnBrk="1" fontAlgn="base" latinLnBrk="0" hangingPunct="1">
                        <a:lnSpc>
                          <a:spcPct val="93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cs typeface="Arial" charset="0"/>
                        </a:rPr>
                        <a:t>              </a:t>
                      </a:r>
                      <a:endParaRPr kumimoji="0" lang="es-ES" sz="2000" b="0" i="0" u="none" strike="noStrike" cap="none" normalizeH="0" baseline="0" smtClean="0">
                        <a:ln>
                          <a:noFill/>
                        </a:ln>
                        <a:solidFill>
                          <a:schemeClr val="tx1"/>
                        </a:solidFill>
                        <a:effectLst/>
                        <a:latin typeface="Arial Unicode MS"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1388">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AR" altLang="es-AR" sz="20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rPr>
                        <a:t> 4a aplicación</a:t>
                      </a:r>
                      <a:r>
                        <a:rPr kumimoji="0" lang="es-AR" sz="20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rPr>
                        <a:t>    Octubre 2014/ Septiembre2015</a:t>
                      </a:r>
                      <a:endParaRPr kumimoji="0" lang="es-ES" sz="20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Arial Unicode MS" pitchFamily="34" charset="-128"/>
                          <a:cs typeface="Arial" charset="0"/>
                        </a:rPr>
                        <a:t>    19 escuelas</a:t>
                      </a:r>
                      <a:endParaRPr kumimoji="0" lang="es-ES" sz="2000" b="0" i="0" u="none" strike="noStrike" cap="none" normalizeH="0" baseline="0" smtClean="0">
                        <a:ln>
                          <a:noFill/>
                        </a:ln>
                        <a:solidFill>
                          <a:schemeClr val="tx1"/>
                        </a:solidFill>
                        <a:effectLst/>
                        <a:latin typeface="Arial Unicode MS"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Arial Unicode MS" pitchFamily="34" charset="-128"/>
                          <a:cs typeface="Arial" charset="0"/>
                        </a:rPr>
                        <a:t>    1.330</a:t>
                      </a:r>
                      <a:endParaRPr kumimoji="0" lang="es-ES" sz="2000" b="0" i="0" u="none" strike="noStrike" cap="none" normalizeH="0" baseline="0" smtClean="0">
                        <a:ln>
                          <a:noFill/>
                        </a:ln>
                        <a:solidFill>
                          <a:schemeClr val="tx1"/>
                        </a:solidFill>
                        <a:effectLst/>
                        <a:latin typeface="Arial Unicode MS"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Arial Unicode MS" pitchFamily="34" charset="-128"/>
                          <a:cs typeface="Arial" charset="0"/>
                        </a:rPr>
                        <a:t>          7.883</a:t>
                      </a:r>
                      <a:endParaRPr kumimoji="0" lang="es-ES" sz="2000" b="0" i="0" u="none" strike="noStrike" cap="none" normalizeH="0" baseline="0" smtClean="0">
                        <a:ln>
                          <a:noFill/>
                        </a:ln>
                        <a:solidFill>
                          <a:schemeClr val="tx1"/>
                        </a:solidFill>
                        <a:effectLst/>
                        <a:latin typeface="Arial Unicode MS"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smtClean="0">
                          <a:ln>
                            <a:noFill/>
                          </a:ln>
                          <a:solidFill>
                            <a:schemeClr val="tx1"/>
                          </a:solidFill>
                          <a:effectLst/>
                          <a:latin typeface="Arial Unicode MS" pitchFamily="34" charset="-128"/>
                          <a:cs typeface="Arial" charset="0"/>
                        </a:rPr>
                        <a:t>TOTAL</a:t>
                      </a:r>
                      <a:endParaRPr kumimoji="0" lang="es-ES" sz="2000" b="1" i="0" u="none" strike="noStrike" cap="none" normalizeH="0" baseline="0" smtClean="0">
                        <a:ln>
                          <a:noFill/>
                        </a:ln>
                        <a:solidFill>
                          <a:schemeClr val="tx1"/>
                        </a:solidFill>
                        <a:effectLst/>
                        <a:latin typeface="Arial Unicode MS" pitchFamily="34" charset="-128"/>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smtClean="0">
                          <a:ln>
                            <a:noFill/>
                          </a:ln>
                          <a:solidFill>
                            <a:schemeClr val="tx1"/>
                          </a:solidFill>
                          <a:effectLst/>
                          <a:latin typeface="Arial Unicode MS" pitchFamily="34" charset="-128"/>
                          <a:cs typeface="Arial" charset="0"/>
                        </a:rPr>
                        <a:t>91 esc. y 12 anexos</a:t>
                      </a:r>
                      <a:endParaRPr kumimoji="0" lang="es-ES" sz="2000" b="1" i="0" u="none" strike="noStrike" cap="none" normalizeH="0" baseline="0" smtClean="0">
                        <a:ln>
                          <a:noFill/>
                        </a:ln>
                        <a:solidFill>
                          <a:schemeClr val="tx1"/>
                        </a:solidFill>
                        <a:effectLst/>
                        <a:latin typeface="Arial Unicode MS"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smtClean="0">
                          <a:ln>
                            <a:noFill/>
                          </a:ln>
                          <a:solidFill>
                            <a:schemeClr val="tx1"/>
                          </a:solidFill>
                          <a:effectLst/>
                          <a:latin typeface="Arial Unicode MS" pitchFamily="34" charset="-128"/>
                          <a:cs typeface="Arial" charset="0"/>
                        </a:rPr>
                        <a:t>   4.751</a:t>
                      </a:r>
                      <a:endParaRPr kumimoji="0" lang="es-ES" sz="2000" b="1" i="0" u="none" strike="noStrike" cap="none" normalizeH="0" baseline="0" smtClean="0">
                        <a:ln>
                          <a:noFill/>
                        </a:ln>
                        <a:solidFill>
                          <a:schemeClr val="tx1"/>
                        </a:solidFill>
                        <a:effectLst/>
                        <a:latin typeface="Arial Unicode MS"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smtClean="0">
                          <a:ln>
                            <a:noFill/>
                          </a:ln>
                          <a:solidFill>
                            <a:schemeClr val="tx1"/>
                          </a:solidFill>
                          <a:effectLst/>
                          <a:latin typeface="Arial Unicode MS" pitchFamily="34" charset="-128"/>
                          <a:cs typeface="Arial" charset="0"/>
                        </a:rPr>
                        <a:t>       40.173</a:t>
                      </a:r>
                      <a:endParaRPr kumimoji="0" lang="es-ES" sz="2000" b="1" i="0" u="none" strike="noStrike" cap="none" normalizeH="0" baseline="0" smtClean="0">
                        <a:ln>
                          <a:noFill/>
                        </a:ln>
                        <a:solidFill>
                          <a:schemeClr val="tx1"/>
                        </a:solidFill>
                        <a:effectLst/>
                        <a:latin typeface="Arial Unicode MS"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15" name="Rectangle 40"/>
          <p:cNvSpPr>
            <a:spLocks noChangeArrowheads="1"/>
          </p:cNvSpPr>
          <p:nvPr/>
        </p:nvSpPr>
        <p:spPr bwMode="auto">
          <a:xfrm>
            <a:off x="2627313" y="620713"/>
            <a:ext cx="5761037" cy="1311275"/>
          </a:xfrm>
          <a:prstGeom prst="rect">
            <a:avLst/>
          </a:prstGeom>
          <a:noFill/>
          <a:ln w="9525">
            <a:noFill/>
            <a:miter lim="800000"/>
            <a:headEnd/>
            <a:tailEnd/>
          </a:ln>
        </p:spPr>
        <p:txBody>
          <a:bodyPr>
            <a:spAutoFit/>
          </a:bodyPr>
          <a:lstStyle/>
          <a:p>
            <a:pPr eaLnBrk="0" hangingPunct="0"/>
            <a:r>
              <a:rPr lang="es-AR" altLang="es-AR" b="1"/>
              <a:t>                       </a:t>
            </a:r>
            <a:r>
              <a:rPr lang="es-AR" altLang="es-AR" sz="2000" b="1"/>
              <a:t>IACE SECUNDARIA PROVINCIA</a:t>
            </a:r>
            <a:br>
              <a:rPr lang="es-AR" altLang="es-AR" sz="2000" b="1"/>
            </a:br>
            <a:r>
              <a:rPr lang="es-AR" altLang="es-AR" sz="2000" b="1"/>
              <a:t>                       DE CHACO  (1</a:t>
            </a:r>
            <a:r>
              <a:rPr lang="es-AR" altLang="es-AR" b="1"/>
              <a:t>) </a:t>
            </a:r>
          </a:p>
          <a:p>
            <a:pPr eaLnBrk="0" hangingPunct="0"/>
            <a:r>
              <a:rPr lang="es-AR" altLang="es-AR" sz="2000" b="1">
                <a:solidFill>
                  <a:srgbClr val="000000"/>
                </a:solidFill>
              </a:rPr>
              <a:t>Aplicación del método de autoevaluación</a:t>
            </a:r>
          </a:p>
          <a:p>
            <a:pPr eaLnBrk="0" hangingPunct="0"/>
            <a:endParaRPr lang="es-ES" sz="2000" b="1"/>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1616</TotalTime>
  <Words>2835</Words>
  <Application>Microsoft Office PowerPoint</Application>
  <PresentationFormat>Presentación en pantalla (4:3)</PresentationFormat>
  <Paragraphs>322</Paragraphs>
  <Slides>43</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43</vt:i4>
      </vt:variant>
    </vt:vector>
  </HeadingPairs>
  <TitlesOfParts>
    <vt:vector size="52" baseType="lpstr">
      <vt:lpstr>Arial Unicode MS</vt:lpstr>
      <vt:lpstr>Microsoft YaHei</vt:lpstr>
      <vt:lpstr>SimSun</vt:lpstr>
      <vt:lpstr>Arial</vt:lpstr>
      <vt:lpstr>Calibri</vt:lpstr>
      <vt:lpstr>ＭＳ Ｐゴシック</vt:lpstr>
      <vt:lpstr>Times New Roman</vt:lpstr>
      <vt:lpstr>Wingdings</vt:lpstr>
      <vt:lpstr>Tema de Office</vt:lpstr>
      <vt:lpstr>Presentación de PowerPoint</vt:lpstr>
      <vt:lpstr>SISTEMATIZACIÓN/ METAEVALUACIÓN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vt:lpstr>
      <vt:lpstr>CONCLUSIONES (1)</vt:lpstr>
      <vt:lpstr>CONCLUSIONES (2)</vt:lpstr>
      <vt:lpstr>CONCLUSIONES (3)</vt:lpstr>
      <vt:lpstr>RECURSOS PARA LA ACCIÓN </vt:lpstr>
      <vt:lpstr>MUCHAS 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Alumno</dc:creator>
  <cp:lastModifiedBy>Federico Sedano Acosta</cp:lastModifiedBy>
  <cp:revision>144</cp:revision>
  <dcterms:created xsi:type="dcterms:W3CDTF">2015-09-09T13:23:48Z</dcterms:created>
  <dcterms:modified xsi:type="dcterms:W3CDTF">2015-10-30T19:35:36Z</dcterms:modified>
</cp:coreProperties>
</file>